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72" r:id="rId4"/>
    <p:sldId id="279" r:id="rId5"/>
    <p:sldId id="280" r:id="rId6"/>
    <p:sldId id="273" r:id="rId7"/>
    <p:sldId id="257" r:id="rId8"/>
    <p:sldId id="258" r:id="rId9"/>
    <p:sldId id="259" r:id="rId10"/>
    <p:sldId id="260" r:id="rId11"/>
    <p:sldId id="261" r:id="rId12"/>
    <p:sldId id="262" r:id="rId13"/>
    <p:sldId id="263" r:id="rId14"/>
    <p:sldId id="264" r:id="rId15"/>
    <p:sldId id="265" r:id="rId16"/>
    <p:sldId id="282" r:id="rId17"/>
    <p:sldId id="266" r:id="rId18"/>
    <p:sldId id="275" r:id="rId19"/>
    <p:sldId id="267" r:id="rId20"/>
    <p:sldId id="268" r:id="rId21"/>
    <p:sldId id="269" r:id="rId22"/>
    <p:sldId id="276" r:id="rId23"/>
    <p:sldId id="270" r:id="rId24"/>
    <p:sldId id="277" r:id="rId25"/>
    <p:sldId id="271" r:id="rId26"/>
    <p:sldId id="27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67" autoAdjust="0"/>
    <p:restoredTop sz="94660"/>
  </p:normalViewPr>
  <p:slideViewPr>
    <p:cSldViewPr snapToGrid="0">
      <p:cViewPr varScale="1">
        <p:scale>
          <a:sx n="59" d="100"/>
          <a:sy n="59" d="100"/>
        </p:scale>
        <p:origin x="90" y="13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150588-95C8-4FD2-A2E7-4CD4D63E464A}"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683672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150588-95C8-4FD2-A2E7-4CD4D63E464A}"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3859444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150588-95C8-4FD2-A2E7-4CD4D63E464A}"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34500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150588-95C8-4FD2-A2E7-4CD4D63E464A}"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1171481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B150588-95C8-4FD2-A2E7-4CD4D63E464A}" type="datetimeFigureOut">
              <a:rPr lang="en-US" smtClean="0"/>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1200288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150588-95C8-4FD2-A2E7-4CD4D63E464A}" type="datetimeFigureOut">
              <a:rPr lang="en-US" smtClean="0"/>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2517638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150588-95C8-4FD2-A2E7-4CD4D63E464A}" type="datetimeFigureOut">
              <a:rPr lang="en-US" smtClean="0"/>
              <a:t>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4291528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150588-95C8-4FD2-A2E7-4CD4D63E464A}" type="datetimeFigureOut">
              <a:rPr lang="en-US" smtClean="0"/>
              <a:t>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175212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150588-95C8-4FD2-A2E7-4CD4D63E464A}" type="datetimeFigureOut">
              <a:rPr lang="en-US" smtClean="0"/>
              <a:t>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1599140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B150588-95C8-4FD2-A2E7-4CD4D63E464A}" type="datetimeFigureOut">
              <a:rPr lang="en-US" smtClean="0"/>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3506559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B150588-95C8-4FD2-A2E7-4CD4D63E464A}" type="datetimeFigureOut">
              <a:rPr lang="en-US" smtClean="0"/>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966AB5-47BF-477F-BDAB-F64AB7F3D040}" type="slidenum">
              <a:rPr lang="en-US" smtClean="0"/>
              <a:t>‹#›</a:t>
            </a:fld>
            <a:endParaRPr lang="en-US"/>
          </a:p>
        </p:txBody>
      </p:sp>
    </p:spTree>
    <p:extLst>
      <p:ext uri="{BB962C8B-B14F-4D97-AF65-F5344CB8AC3E}">
        <p14:creationId xmlns:p14="http://schemas.microsoft.com/office/powerpoint/2010/main" val="2990429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150588-95C8-4FD2-A2E7-4CD4D63E464A}" type="datetimeFigureOut">
              <a:rPr lang="en-US" smtClean="0"/>
              <a:t>1/9/2023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66AB5-47BF-477F-BDAB-F64AB7F3D040}" type="slidenum">
              <a:rPr lang="en-US" smtClean="0"/>
              <a:t>‹#›</a:t>
            </a:fld>
            <a:endParaRPr lang="en-US"/>
          </a:p>
        </p:txBody>
      </p:sp>
    </p:spTree>
    <p:extLst>
      <p:ext uri="{BB962C8B-B14F-4D97-AF65-F5344CB8AC3E}">
        <p14:creationId xmlns:p14="http://schemas.microsoft.com/office/powerpoint/2010/main" val="1104829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 Macro Final Exam</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89657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AU" dirty="0" smtClean="0"/>
              <a:t>(c) If </a:t>
            </a:r>
            <a:r>
              <a:rPr lang="en-AU" dirty="0" err="1" smtClean="0"/>
              <a:t>Zarland</a:t>
            </a:r>
            <a:r>
              <a:rPr lang="en-AU" dirty="0" smtClean="0"/>
              <a:t> decides to pursue an expansionary monetary policy, what open-market operation should the central bank undertake? (1.5 marks)</a:t>
            </a:r>
            <a:endParaRPr lang="en-US" dirty="0" smtClean="0"/>
          </a:p>
          <a:p>
            <a:r>
              <a:rPr lang="en-US" dirty="0" smtClean="0">
                <a:solidFill>
                  <a:srgbClr val="FF0000"/>
                </a:solidFill>
              </a:rPr>
              <a:t>Expansionary MP = Increase AD by lowering the interest rate</a:t>
            </a:r>
          </a:p>
          <a:p>
            <a:r>
              <a:rPr lang="en-US" dirty="0" smtClean="0">
                <a:solidFill>
                  <a:srgbClr val="FF0000"/>
                </a:solidFill>
              </a:rPr>
              <a:t>This can be done by increasing the MS. </a:t>
            </a:r>
          </a:p>
          <a:p>
            <a:r>
              <a:rPr lang="en-US" dirty="0" smtClean="0">
                <a:solidFill>
                  <a:srgbClr val="FF0000"/>
                </a:solidFill>
              </a:rPr>
              <a:t>Open Market Operations = buy and sell bonds</a:t>
            </a:r>
          </a:p>
          <a:p>
            <a:pPr lvl="1"/>
            <a:r>
              <a:rPr lang="en-US" dirty="0" smtClean="0">
                <a:solidFill>
                  <a:srgbClr val="FF0000"/>
                </a:solidFill>
              </a:rPr>
              <a:t>Buy big, sell small</a:t>
            </a:r>
          </a:p>
          <a:p>
            <a:pPr lvl="1"/>
            <a:r>
              <a:rPr lang="en-US" dirty="0" smtClean="0">
                <a:solidFill>
                  <a:srgbClr val="FF0000"/>
                </a:solidFill>
              </a:rPr>
              <a:t>Therefore the central bank should buy bonds.</a:t>
            </a:r>
            <a:endParaRPr lang="en-US" dirty="0">
              <a:solidFill>
                <a:srgbClr val="FF0000"/>
              </a:solidFill>
            </a:endParaRPr>
          </a:p>
        </p:txBody>
      </p:sp>
    </p:spTree>
    <p:extLst>
      <p:ext uri="{BB962C8B-B14F-4D97-AF65-F5344CB8AC3E}">
        <p14:creationId xmlns:p14="http://schemas.microsoft.com/office/powerpoint/2010/main" val="629122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AU" dirty="0" smtClean="0"/>
              <a:t>(d) Using a correctly labeled graph of the money market, show the short-run effect of the open-market operation you identified in part (c) on the interest rate. (2 marks)</a:t>
            </a:r>
            <a:endParaRPr lang="en-US" dirty="0" smtClean="0"/>
          </a:p>
          <a:p>
            <a:r>
              <a:rPr lang="en-US" dirty="0" smtClean="0">
                <a:solidFill>
                  <a:srgbClr val="FF0000"/>
                </a:solidFill>
              </a:rPr>
              <a:t>Increase MS -&gt; Decrease of the IR</a:t>
            </a:r>
            <a:endParaRPr lang="en-US" dirty="0">
              <a:solidFill>
                <a:srgbClr val="FF0000"/>
              </a:solidFill>
            </a:endParaRPr>
          </a:p>
        </p:txBody>
      </p:sp>
      <p:pic>
        <p:nvPicPr>
          <p:cNvPr id="4" name="Picture 3"/>
          <p:cNvPicPr>
            <a:picLocks noChangeAspect="1"/>
          </p:cNvPicPr>
          <p:nvPr/>
        </p:nvPicPr>
        <p:blipFill>
          <a:blip r:embed="rId2"/>
          <a:stretch>
            <a:fillRect/>
          </a:stretch>
        </p:blipFill>
        <p:spPr>
          <a:xfrm>
            <a:off x="3077394" y="3738223"/>
            <a:ext cx="3983806" cy="2832928"/>
          </a:xfrm>
          <a:prstGeom prst="rect">
            <a:avLst/>
          </a:prstGeom>
        </p:spPr>
      </p:pic>
    </p:spTree>
    <p:extLst>
      <p:ext uri="{BB962C8B-B14F-4D97-AF65-F5344CB8AC3E}">
        <p14:creationId xmlns:p14="http://schemas.microsoft.com/office/powerpoint/2010/main" val="26884636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 Question 2</a:t>
            </a:r>
            <a:endParaRPr lang="en-US" dirty="0"/>
          </a:p>
        </p:txBody>
      </p:sp>
      <p:sp>
        <p:nvSpPr>
          <p:cNvPr id="3" name="Content Placeholder 2"/>
          <p:cNvSpPr>
            <a:spLocks noGrp="1"/>
          </p:cNvSpPr>
          <p:nvPr>
            <p:ph idx="1"/>
          </p:nvPr>
        </p:nvSpPr>
        <p:spPr/>
        <p:txBody>
          <a:bodyPr>
            <a:normAutofit fontScale="77500" lnSpcReduction="20000"/>
          </a:bodyPr>
          <a:lstStyle/>
          <a:p>
            <a:pPr lvl="0"/>
            <a:r>
              <a:rPr lang="en-AU" b="1" dirty="0"/>
              <a:t>Assume that the current unemployment rate in Zeeland is lower than the natural rate of unemployment. (12 marks)</a:t>
            </a:r>
            <a:endParaRPr lang="en-US" dirty="0"/>
          </a:p>
          <a:p>
            <a:r>
              <a:rPr lang="en-AU" dirty="0"/>
              <a:t>(a) Draw a single correctly labeled graph AD/AS graph, showing the equilibrium point labeled A. Label the equilibrium output Y</a:t>
            </a:r>
            <a:r>
              <a:rPr lang="en-AU" baseline="-25000" dirty="0"/>
              <a:t>0 </a:t>
            </a:r>
            <a:r>
              <a:rPr lang="en-AU" dirty="0"/>
              <a:t>and equilibrium price level PL</a:t>
            </a:r>
            <a:r>
              <a:rPr lang="en-AU" baseline="-25000" dirty="0"/>
              <a:t>0</a:t>
            </a:r>
            <a:r>
              <a:rPr lang="en-AU" dirty="0"/>
              <a:t>. (4 marks)</a:t>
            </a:r>
            <a:endParaRPr lang="en-US" dirty="0"/>
          </a:p>
          <a:p>
            <a:r>
              <a:rPr lang="en-AU" dirty="0"/>
              <a:t>(b) Draw a PPC, showing the same point A labeled correctly. (1.5 marks)</a:t>
            </a:r>
            <a:endParaRPr lang="en-US" dirty="0"/>
          </a:p>
          <a:p>
            <a:r>
              <a:rPr lang="en-AU" dirty="0"/>
              <a:t>(c) Draw a fully labeled Business Cycle graph that also shows point A correctly. (1.5 marks)</a:t>
            </a:r>
            <a:endParaRPr lang="en-US" dirty="0"/>
          </a:p>
          <a:p>
            <a:r>
              <a:rPr lang="en-AU" dirty="0"/>
              <a:t>(d) Identify a specific fiscal policy action that would bring the economy to full employment. (1.5 marks)</a:t>
            </a:r>
            <a:endParaRPr lang="en-US" dirty="0"/>
          </a:p>
          <a:p>
            <a:r>
              <a:rPr lang="en-AU" dirty="0"/>
              <a:t>(e) What effect would occur if the government were to not take any discretionary fiscal policy action? Explain. (1.5 marks)</a:t>
            </a:r>
            <a:endParaRPr lang="en-US" dirty="0"/>
          </a:p>
          <a:p>
            <a:r>
              <a:rPr lang="en-AU" dirty="0"/>
              <a:t>(f) Now assume instead that there is no fiscal policy action. What would be the long run effect on the economy? Explain. (2 marks)</a:t>
            </a:r>
            <a:endParaRPr lang="en-US" dirty="0"/>
          </a:p>
          <a:p>
            <a:endParaRPr lang="en-US" dirty="0"/>
          </a:p>
        </p:txBody>
      </p:sp>
    </p:spTree>
    <p:extLst>
      <p:ext uri="{BB962C8B-B14F-4D97-AF65-F5344CB8AC3E}">
        <p14:creationId xmlns:p14="http://schemas.microsoft.com/office/powerpoint/2010/main" val="30976600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AU" dirty="0" smtClean="0"/>
              <a:t>(a) Draw a single correctly labeled graph AD/AS graph, showing the equilibrium point labeled A. Label the equilibrium output Y</a:t>
            </a:r>
            <a:r>
              <a:rPr lang="en-AU" baseline="-25000" dirty="0" smtClean="0"/>
              <a:t>0 </a:t>
            </a:r>
            <a:r>
              <a:rPr lang="en-AU" dirty="0" smtClean="0"/>
              <a:t>and equilibrium price level PL</a:t>
            </a:r>
            <a:r>
              <a:rPr lang="en-AU" baseline="-25000" dirty="0" smtClean="0"/>
              <a:t>0</a:t>
            </a:r>
            <a:r>
              <a:rPr lang="en-AU" dirty="0" smtClean="0"/>
              <a:t>. (4 marks)</a:t>
            </a:r>
          </a:p>
          <a:p>
            <a:r>
              <a:rPr lang="en-AU" dirty="0" smtClean="0">
                <a:solidFill>
                  <a:srgbClr val="FF0000"/>
                </a:solidFill>
              </a:rPr>
              <a:t>UR&lt;NRU, therefore </a:t>
            </a:r>
            <a:r>
              <a:rPr lang="en-AU" dirty="0" err="1" smtClean="0">
                <a:solidFill>
                  <a:srgbClr val="FF0000"/>
                </a:solidFill>
              </a:rPr>
              <a:t>Yactual</a:t>
            </a:r>
            <a:r>
              <a:rPr lang="en-AU" dirty="0" smtClean="0">
                <a:solidFill>
                  <a:srgbClr val="FF0000"/>
                </a:solidFill>
              </a:rPr>
              <a:t> &gt; </a:t>
            </a:r>
            <a:r>
              <a:rPr lang="en-AU" dirty="0" err="1" smtClean="0">
                <a:solidFill>
                  <a:srgbClr val="FF0000"/>
                </a:solidFill>
              </a:rPr>
              <a:t>Ypotential</a:t>
            </a:r>
            <a:r>
              <a:rPr lang="en-AU" dirty="0" smtClean="0">
                <a:solidFill>
                  <a:srgbClr val="FF0000"/>
                </a:solidFill>
              </a:rPr>
              <a:t>, therefore positive output gap/inflationary gap</a:t>
            </a:r>
          </a:p>
          <a:p>
            <a:endParaRPr lang="en-US" dirty="0" smtClean="0"/>
          </a:p>
          <a:p>
            <a:endParaRPr lang="en-US" dirty="0"/>
          </a:p>
        </p:txBody>
      </p:sp>
      <p:pic>
        <p:nvPicPr>
          <p:cNvPr id="4" name="Picture 3"/>
          <p:cNvPicPr>
            <a:picLocks noChangeAspect="1"/>
          </p:cNvPicPr>
          <p:nvPr/>
        </p:nvPicPr>
        <p:blipFill>
          <a:blip r:embed="rId2"/>
          <a:stretch>
            <a:fillRect/>
          </a:stretch>
        </p:blipFill>
        <p:spPr>
          <a:xfrm>
            <a:off x="4436309" y="3773853"/>
            <a:ext cx="4072691" cy="2957549"/>
          </a:xfrm>
          <a:prstGeom prst="rect">
            <a:avLst/>
          </a:prstGeom>
        </p:spPr>
      </p:pic>
    </p:spTree>
    <p:extLst>
      <p:ext uri="{BB962C8B-B14F-4D97-AF65-F5344CB8AC3E}">
        <p14:creationId xmlns:p14="http://schemas.microsoft.com/office/powerpoint/2010/main" val="10750194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AU" dirty="0" smtClean="0"/>
              <a:t>(b) Draw a PPC, showing the same point A labeled correctly. (1.5 marks)</a:t>
            </a:r>
            <a:endParaRPr lang="en-US" dirty="0" smtClean="0"/>
          </a:p>
          <a:p>
            <a:r>
              <a:rPr lang="en-AU" dirty="0" smtClean="0"/>
              <a:t>(c) Draw a fully labeled Business Cycle graph that also shows point A correctly. (1.5 marks)</a:t>
            </a:r>
            <a:endParaRPr lang="en-US" dirty="0" smtClean="0"/>
          </a:p>
          <a:p>
            <a:endParaRPr lang="en-US" dirty="0"/>
          </a:p>
        </p:txBody>
      </p:sp>
      <p:pic>
        <p:nvPicPr>
          <p:cNvPr id="4" name="Picture 3"/>
          <p:cNvPicPr>
            <a:picLocks noChangeAspect="1"/>
          </p:cNvPicPr>
          <p:nvPr/>
        </p:nvPicPr>
        <p:blipFill>
          <a:blip r:embed="rId2"/>
          <a:stretch>
            <a:fillRect/>
          </a:stretch>
        </p:blipFill>
        <p:spPr>
          <a:xfrm>
            <a:off x="838200" y="3828389"/>
            <a:ext cx="4646740" cy="2716344"/>
          </a:xfrm>
          <a:prstGeom prst="rect">
            <a:avLst/>
          </a:prstGeom>
        </p:spPr>
      </p:pic>
      <p:pic>
        <p:nvPicPr>
          <p:cNvPr id="5" name="Picture 4"/>
          <p:cNvPicPr>
            <a:picLocks noChangeAspect="1"/>
          </p:cNvPicPr>
          <p:nvPr/>
        </p:nvPicPr>
        <p:blipFill>
          <a:blip r:embed="rId3"/>
          <a:stretch>
            <a:fillRect/>
          </a:stretch>
        </p:blipFill>
        <p:spPr>
          <a:xfrm>
            <a:off x="5958715" y="3415621"/>
            <a:ext cx="4260552" cy="2762606"/>
          </a:xfrm>
          <a:prstGeom prst="rect">
            <a:avLst/>
          </a:prstGeom>
        </p:spPr>
      </p:pic>
    </p:spTree>
    <p:extLst>
      <p:ext uri="{BB962C8B-B14F-4D97-AF65-F5344CB8AC3E}">
        <p14:creationId xmlns:p14="http://schemas.microsoft.com/office/powerpoint/2010/main" val="33502230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AU" dirty="0" smtClean="0"/>
              <a:t>(d) Identify a specific fiscal policy action that would bring the economy to full employment. (1.5 marks)</a:t>
            </a:r>
          </a:p>
          <a:p>
            <a:r>
              <a:rPr lang="en-AU" dirty="0" smtClean="0">
                <a:solidFill>
                  <a:srgbClr val="FF0000"/>
                </a:solidFill>
              </a:rPr>
              <a:t>Because economy is in an inflationary gap/positive output gap, the fiscal policy will be contractionary. </a:t>
            </a:r>
          </a:p>
          <a:p>
            <a:r>
              <a:rPr lang="en-AU" dirty="0" smtClean="0">
                <a:solidFill>
                  <a:srgbClr val="FF0000"/>
                </a:solidFill>
              </a:rPr>
              <a:t>Therefore: Increase Tax, Decrease </a:t>
            </a:r>
            <a:r>
              <a:rPr lang="en-AU" dirty="0" err="1" smtClean="0">
                <a:solidFill>
                  <a:srgbClr val="FF0000"/>
                </a:solidFill>
              </a:rPr>
              <a:t>gov</a:t>
            </a:r>
            <a:r>
              <a:rPr lang="en-AU" dirty="0" smtClean="0">
                <a:solidFill>
                  <a:srgbClr val="FF0000"/>
                </a:solidFill>
              </a:rPr>
              <a:t> spending, Decrease </a:t>
            </a:r>
            <a:r>
              <a:rPr lang="en-AU" dirty="0" err="1" smtClean="0">
                <a:solidFill>
                  <a:srgbClr val="FF0000"/>
                </a:solidFill>
              </a:rPr>
              <a:t>gov</a:t>
            </a:r>
            <a:r>
              <a:rPr lang="en-AU" dirty="0" smtClean="0">
                <a:solidFill>
                  <a:srgbClr val="FF0000"/>
                </a:solidFill>
              </a:rPr>
              <a:t> transfers</a:t>
            </a:r>
            <a:endParaRPr lang="en-US" dirty="0" smtClean="0">
              <a:solidFill>
                <a:srgbClr val="FF0000"/>
              </a:solidFill>
            </a:endParaRPr>
          </a:p>
          <a:p>
            <a:endParaRPr lang="en-US" dirty="0"/>
          </a:p>
        </p:txBody>
      </p:sp>
    </p:spTree>
    <p:extLst>
      <p:ext uri="{BB962C8B-B14F-4D97-AF65-F5344CB8AC3E}">
        <p14:creationId xmlns:p14="http://schemas.microsoft.com/office/powerpoint/2010/main" val="20105782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AU" dirty="0"/>
              <a:t>(e) What effect would occur if the government were to not take any discretionary fiscal policy action? Explain. (1.5 marks)</a:t>
            </a:r>
          </a:p>
          <a:p>
            <a:r>
              <a:rPr lang="en-AU" dirty="0">
                <a:solidFill>
                  <a:srgbClr val="FF0000"/>
                </a:solidFill>
              </a:rPr>
              <a:t>The clue is in the mention of discretionary fiscal policy. This means the question is asking about non-discretionary fiscal policy. This means automatic stabilizers. </a:t>
            </a:r>
          </a:p>
          <a:p>
            <a:r>
              <a:rPr lang="en-AU" dirty="0">
                <a:solidFill>
                  <a:srgbClr val="FF0000"/>
                </a:solidFill>
              </a:rPr>
              <a:t>In a positive output gap, automatic stabilizers will reduce AD.</a:t>
            </a:r>
          </a:p>
          <a:p>
            <a:r>
              <a:rPr lang="en-AU" dirty="0">
                <a:solidFill>
                  <a:srgbClr val="FF0000"/>
                </a:solidFill>
              </a:rPr>
              <a:t>This is because an inflationary gap has an increase in RGDP and real incomes, therefore tax collected will be higher and </a:t>
            </a:r>
            <a:r>
              <a:rPr lang="en-AU" dirty="0" err="1">
                <a:solidFill>
                  <a:srgbClr val="FF0000"/>
                </a:solidFill>
              </a:rPr>
              <a:t>gov</a:t>
            </a:r>
            <a:r>
              <a:rPr lang="en-AU" dirty="0">
                <a:solidFill>
                  <a:srgbClr val="FF0000"/>
                </a:solidFill>
              </a:rPr>
              <a:t> transfers such as social security will be lower. </a:t>
            </a:r>
          </a:p>
          <a:p>
            <a:pPr lvl="1"/>
            <a:r>
              <a:rPr lang="en-AU" dirty="0">
                <a:solidFill>
                  <a:srgbClr val="FF0000"/>
                </a:solidFill>
              </a:rPr>
              <a:t>This will lead to reduced spending and reduce AD. It will move the economy back closer to </a:t>
            </a:r>
            <a:r>
              <a:rPr lang="en-AU" dirty="0" err="1">
                <a:solidFill>
                  <a:srgbClr val="FF0000"/>
                </a:solidFill>
              </a:rPr>
              <a:t>Yp</a:t>
            </a:r>
            <a:r>
              <a:rPr lang="en-AU" dirty="0">
                <a:solidFill>
                  <a:srgbClr val="FF0000"/>
                </a:solidFill>
              </a:rPr>
              <a:t>. </a:t>
            </a:r>
            <a:endParaRPr lang="en-US" dirty="0">
              <a:solidFill>
                <a:srgbClr val="FF0000"/>
              </a:solidFill>
            </a:endParaRPr>
          </a:p>
          <a:p>
            <a:endParaRPr lang="en-US" dirty="0"/>
          </a:p>
        </p:txBody>
      </p:sp>
    </p:spTree>
    <p:extLst>
      <p:ext uri="{BB962C8B-B14F-4D97-AF65-F5344CB8AC3E}">
        <p14:creationId xmlns:p14="http://schemas.microsoft.com/office/powerpoint/2010/main" val="27285177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AU" dirty="0" smtClean="0"/>
              <a:t>(f) Now assume instead that there is no fiscal policy action. What would be the long run effect on the economy? Explain. (2 marks)</a:t>
            </a:r>
            <a:endParaRPr lang="en-US" dirty="0" smtClean="0"/>
          </a:p>
          <a:p>
            <a:r>
              <a:rPr lang="en-US" dirty="0" smtClean="0">
                <a:solidFill>
                  <a:srgbClr val="FF0000"/>
                </a:solidFill>
              </a:rPr>
              <a:t>Clues to the question:</a:t>
            </a:r>
          </a:p>
          <a:p>
            <a:pPr lvl="1"/>
            <a:r>
              <a:rPr lang="en-US" dirty="0" smtClean="0">
                <a:solidFill>
                  <a:srgbClr val="FF0000"/>
                </a:solidFill>
              </a:rPr>
              <a:t>No fiscal policy</a:t>
            </a:r>
          </a:p>
          <a:p>
            <a:pPr lvl="1"/>
            <a:r>
              <a:rPr lang="en-US" dirty="0" smtClean="0">
                <a:solidFill>
                  <a:srgbClr val="FF0000"/>
                </a:solidFill>
              </a:rPr>
              <a:t>Long Run effect</a:t>
            </a:r>
          </a:p>
          <a:p>
            <a:pPr lvl="1"/>
            <a:r>
              <a:rPr lang="en-US" dirty="0" smtClean="0">
                <a:solidFill>
                  <a:srgbClr val="FF0000"/>
                </a:solidFill>
              </a:rPr>
              <a:t>Therefore the question is talking about macro self adjustment (SRAS shifts)</a:t>
            </a:r>
          </a:p>
          <a:p>
            <a:r>
              <a:rPr lang="en-US" dirty="0" smtClean="0">
                <a:solidFill>
                  <a:srgbClr val="FF0000"/>
                </a:solidFill>
              </a:rPr>
              <a:t>In an inflationary gap, the price level is higher.</a:t>
            </a:r>
          </a:p>
          <a:p>
            <a:r>
              <a:rPr lang="en-US" dirty="0" smtClean="0">
                <a:solidFill>
                  <a:srgbClr val="FF0000"/>
                </a:solidFill>
              </a:rPr>
              <a:t>In the long run, when wages/resource costs are flexible, this will cause an increase in the price of resources which will decrease SRAS (shift left).</a:t>
            </a:r>
            <a:endParaRPr lang="en-US" dirty="0">
              <a:solidFill>
                <a:srgbClr val="FF0000"/>
              </a:solidFill>
            </a:endParaRPr>
          </a:p>
        </p:txBody>
      </p:sp>
    </p:spTree>
    <p:extLst>
      <p:ext uri="{BB962C8B-B14F-4D97-AF65-F5344CB8AC3E}">
        <p14:creationId xmlns:p14="http://schemas.microsoft.com/office/powerpoint/2010/main" val="6203496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1818699" y="527121"/>
            <a:ext cx="5996034" cy="5649842"/>
          </a:xfrm>
          <a:prstGeom prst="rect">
            <a:avLst/>
          </a:prstGeom>
        </p:spPr>
      </p:pic>
    </p:spTree>
    <p:extLst>
      <p:ext uri="{BB962C8B-B14F-4D97-AF65-F5344CB8AC3E}">
        <p14:creationId xmlns:p14="http://schemas.microsoft.com/office/powerpoint/2010/main" val="2048518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 Question 3</a:t>
            </a:r>
            <a:endParaRPr lang="en-US" dirty="0"/>
          </a:p>
        </p:txBody>
      </p:sp>
      <p:sp>
        <p:nvSpPr>
          <p:cNvPr id="6" name="Content Placeholder 5"/>
          <p:cNvSpPr>
            <a:spLocks noGrp="1"/>
          </p:cNvSpPr>
          <p:nvPr>
            <p:ph idx="1"/>
          </p:nvPr>
        </p:nvSpPr>
        <p:spPr/>
        <p:txBody>
          <a:bodyPr>
            <a:normAutofit fontScale="92500"/>
          </a:bodyPr>
          <a:lstStyle/>
          <a:p>
            <a:pPr marL="0" lvl="0" indent="0" eaLnBrk="0" fontAlgn="base" hangingPunct="0">
              <a:lnSpc>
                <a:spcPct val="100000"/>
              </a:lnSpc>
              <a:spcBef>
                <a:spcPct val="0"/>
              </a:spcBef>
              <a:spcAft>
                <a:spcPct val="0"/>
              </a:spcAft>
              <a:buFontTx/>
              <a:buChar char="•"/>
            </a:pPr>
            <a:r>
              <a:rPr lang="en-AU" altLang="en-US" b="1" dirty="0">
                <a:latin typeface="Calibri" panose="020F0502020204030204" pitchFamily="34" charset="0"/>
                <a:ea typeface="DengXian" panose="02010600030101010101" pitchFamily="2" charset="-122"/>
                <a:cs typeface="Times New Roman" panose="02020603050405020304" pitchFamily="18" charset="0"/>
              </a:rPr>
              <a:t>Use the following balance sheet to answer the following questions.</a:t>
            </a:r>
            <a:endParaRPr kumimoji="0" lang="en-US" altLang="en-US" sz="1600" b="0" i="0" u="none" strike="noStrike" cap="none" normalizeH="0" baseline="0" dirty="0" smtClean="0">
              <a:ln>
                <a:noFill/>
              </a:ln>
              <a:solidFill>
                <a:schemeClr val="tx1"/>
              </a:solidFill>
              <a:effectLst/>
            </a:endParaRPr>
          </a:p>
          <a:p>
            <a:pPr marL="0" lvl="0" indent="0" eaLnBrk="0" fontAlgn="base" hangingPunct="0">
              <a:lnSpc>
                <a:spcPct val="100000"/>
              </a:lnSpc>
              <a:spcBef>
                <a:spcPct val="0"/>
              </a:spcBef>
              <a:spcAft>
                <a:spcPct val="0"/>
              </a:spcAft>
              <a:buFontTx/>
              <a:buChar char="•"/>
            </a:pPr>
            <a:r>
              <a:rPr lang="en-AU" altLang="en-US" dirty="0" smtClean="0">
                <a:latin typeface="Calibri" panose="020F0502020204030204" pitchFamily="34" charset="0"/>
                <a:ea typeface="DengXian" panose="02010600030101010101" pitchFamily="2" charset="-122"/>
                <a:cs typeface="Times New Roman" panose="02020603050405020304" pitchFamily="18" charset="0"/>
              </a:rPr>
              <a:t>A) Suppose </a:t>
            </a:r>
            <a:r>
              <a:rPr lang="en-AU" altLang="en-US" dirty="0">
                <a:latin typeface="Calibri" panose="020F0502020204030204" pitchFamily="34" charset="0"/>
                <a:ea typeface="DengXian" panose="02010600030101010101" pitchFamily="2" charset="-122"/>
                <a:cs typeface="Times New Roman" panose="02020603050405020304" pitchFamily="18" charset="0"/>
              </a:rPr>
              <a:t>a customer deposits an extra $3000 in United Bank. What is the maximum amount of extra loans that the United Bank can now create? </a:t>
            </a:r>
            <a:endParaRPr kumimoji="0" lang="en-US" altLang="en-US" sz="1600" b="0" i="0" u="none" strike="noStrike" cap="none" normalizeH="0" baseline="0" dirty="0" smtClean="0">
              <a:ln>
                <a:noFill/>
              </a:ln>
              <a:solidFill>
                <a:schemeClr val="tx1"/>
              </a:solidFill>
              <a:effectLst/>
            </a:endParaRPr>
          </a:p>
          <a:p>
            <a:pPr marL="0" lvl="0" indent="0" eaLnBrk="0" fontAlgn="base" hangingPunct="0">
              <a:lnSpc>
                <a:spcPct val="100000"/>
              </a:lnSpc>
              <a:spcBef>
                <a:spcPct val="0"/>
              </a:spcBef>
              <a:spcAft>
                <a:spcPct val="0"/>
              </a:spcAft>
              <a:buFontTx/>
              <a:buChar char="•"/>
            </a:pPr>
            <a:r>
              <a:rPr lang="en-AU" altLang="en-US" dirty="0" smtClean="0">
                <a:latin typeface="Calibri" panose="020F0502020204030204" pitchFamily="34" charset="0"/>
                <a:ea typeface="DengXian" panose="02010600030101010101" pitchFamily="2" charset="-122"/>
                <a:cs typeface="Times New Roman" panose="02020603050405020304" pitchFamily="18" charset="0"/>
              </a:rPr>
              <a:t>B) What </a:t>
            </a:r>
            <a:r>
              <a:rPr lang="en-AU" altLang="en-US" dirty="0">
                <a:latin typeface="Calibri" panose="020F0502020204030204" pitchFamily="34" charset="0"/>
                <a:ea typeface="DengXian" panose="02010600030101010101" pitchFamily="2" charset="-122"/>
                <a:cs typeface="Times New Roman" panose="02020603050405020304" pitchFamily="18" charset="0"/>
              </a:rPr>
              <a:t>is the total maximum change to the money supply if United Bank and all banks within the banking system choose to lend out the maximum amount of loans?</a:t>
            </a:r>
            <a:endParaRPr kumimoji="0" lang="en-US" altLang="en-US" sz="1600" b="0" i="0" u="none" strike="noStrike" cap="none" normalizeH="0" baseline="0" dirty="0" smtClean="0">
              <a:ln>
                <a:noFill/>
              </a:ln>
              <a:solidFill>
                <a:schemeClr val="tx1"/>
              </a:solidFill>
              <a:effectLst/>
            </a:endParaRPr>
          </a:p>
          <a:p>
            <a:pPr marL="0" lvl="0" indent="0" eaLnBrk="0" fontAlgn="base" hangingPunct="0">
              <a:lnSpc>
                <a:spcPct val="100000"/>
              </a:lnSpc>
              <a:spcBef>
                <a:spcPct val="0"/>
              </a:spcBef>
              <a:spcAft>
                <a:spcPct val="0"/>
              </a:spcAft>
              <a:buFontTx/>
              <a:buChar char="•"/>
            </a:pPr>
            <a:r>
              <a:rPr lang="en-AU" altLang="en-US" dirty="0" smtClean="0">
                <a:latin typeface="Calibri" panose="020F0502020204030204" pitchFamily="34" charset="0"/>
                <a:ea typeface="DengXian" panose="02010600030101010101" pitchFamily="2" charset="-122"/>
                <a:cs typeface="Times New Roman" panose="02020603050405020304" pitchFamily="18" charset="0"/>
              </a:rPr>
              <a:t>C) What </a:t>
            </a:r>
            <a:r>
              <a:rPr lang="en-AU" altLang="en-US" dirty="0">
                <a:latin typeface="Calibri" panose="020F0502020204030204" pitchFamily="34" charset="0"/>
                <a:ea typeface="DengXian" panose="02010600030101010101" pitchFamily="2" charset="-122"/>
                <a:cs typeface="Times New Roman" panose="02020603050405020304" pitchFamily="18" charset="0"/>
              </a:rPr>
              <a:t>is the total change in deposits in the banking system as a result of actions from part b)?</a:t>
            </a:r>
            <a:endParaRPr kumimoji="0" lang="en-US" altLang="en-US" sz="1600" b="0" i="0" u="none" strike="noStrike" cap="none" normalizeH="0" baseline="0" dirty="0" smtClean="0">
              <a:ln>
                <a:noFill/>
              </a:ln>
              <a:solidFill>
                <a:schemeClr val="tx1"/>
              </a:solidFill>
              <a:effectLst/>
            </a:endParaRPr>
          </a:p>
          <a:p>
            <a:pPr marL="0" lvl="0" indent="0" eaLnBrk="0" fontAlgn="base" hangingPunct="0">
              <a:lnSpc>
                <a:spcPct val="100000"/>
              </a:lnSpc>
              <a:spcBef>
                <a:spcPct val="0"/>
              </a:spcBef>
              <a:spcAft>
                <a:spcPct val="0"/>
              </a:spcAft>
              <a:buNone/>
            </a:pPr>
            <a:endParaRPr kumimoji="0" lang="en-US" altLang="en-US" sz="1600" b="0" i="0" u="none" strike="noStrike" cap="none" normalizeH="0" baseline="0" dirty="0" smtClean="0">
              <a:ln>
                <a:noFill/>
              </a:ln>
              <a:solidFill>
                <a:schemeClr val="tx1"/>
              </a:solidFill>
              <a:effectLst/>
            </a:endParaRPr>
          </a:p>
          <a:p>
            <a:pPr marL="0" lvl="0" indent="0" eaLnBrk="0" fontAlgn="base" hangingPunct="0">
              <a:lnSpc>
                <a:spcPct val="100000"/>
              </a:lnSpc>
              <a:spcBef>
                <a:spcPct val="0"/>
              </a:spcBef>
              <a:spcAft>
                <a:spcPct val="0"/>
              </a:spcAft>
              <a:buFontTx/>
              <a:buChar char="•"/>
            </a:pPr>
            <a:r>
              <a:rPr lang="en-AU" altLang="en-US" dirty="0" smtClean="0">
                <a:latin typeface="Calibri" panose="020F0502020204030204" pitchFamily="34" charset="0"/>
                <a:ea typeface="DengXian" panose="02010600030101010101" pitchFamily="2" charset="-122"/>
                <a:cs typeface="Times New Roman" panose="02020603050405020304" pitchFamily="18" charset="0"/>
              </a:rPr>
              <a:t>D) What </a:t>
            </a:r>
            <a:r>
              <a:rPr lang="en-AU" altLang="en-US" dirty="0">
                <a:latin typeface="Calibri" panose="020F0502020204030204" pitchFamily="34" charset="0"/>
                <a:ea typeface="DengXian" panose="02010600030101010101" pitchFamily="2" charset="-122"/>
                <a:cs typeface="Times New Roman" panose="02020603050405020304" pitchFamily="18" charset="0"/>
              </a:rPr>
              <a:t>is the total change in money supply as a result of a purchase of government securities by the Federal Reserve of $5000?</a:t>
            </a:r>
            <a:endParaRPr kumimoji="0" lang="en-AU" altLang="en-US" sz="4400" b="0" i="0" u="none" strike="noStrike" cap="none" normalizeH="0" baseline="0" dirty="0" smtClean="0">
              <a:ln>
                <a:noFill/>
              </a:ln>
              <a:solidFill>
                <a:schemeClr val="tx1"/>
              </a:solidFill>
              <a:effectLst/>
              <a:latin typeface="Arial" panose="020B0604020202020204" pitchFamily="34" charset="0"/>
            </a:endParaRPr>
          </a:p>
          <a:p>
            <a:endParaRPr lang="en-US" dirty="0"/>
          </a:p>
        </p:txBody>
      </p:sp>
      <p:graphicFrame>
        <p:nvGraphicFramePr>
          <p:cNvPr id="7" name="Content Placeholder 3"/>
          <p:cNvGraphicFramePr>
            <a:graphicFrameLocks/>
          </p:cNvGraphicFramePr>
          <p:nvPr>
            <p:extLst>
              <p:ext uri="{D42A27DB-BD31-4B8C-83A1-F6EECF244321}">
                <p14:modId xmlns:p14="http://schemas.microsoft.com/office/powerpoint/2010/main" val="670752584"/>
              </p:ext>
            </p:extLst>
          </p:nvPr>
        </p:nvGraphicFramePr>
        <p:xfrm>
          <a:off x="5185930" y="228600"/>
          <a:ext cx="3981450" cy="1276668"/>
        </p:xfrm>
        <a:graphic>
          <a:graphicData uri="http://schemas.openxmlformats.org/drawingml/2006/table">
            <a:tbl>
              <a:tblPr firstRow="1" firstCol="1" bandRow="1">
                <a:tableStyleId>{5C22544A-7EE6-4342-B048-85BDC9FD1C3A}</a:tableStyleId>
              </a:tblPr>
              <a:tblGrid>
                <a:gridCol w="1990725">
                  <a:extLst>
                    <a:ext uri="{9D8B030D-6E8A-4147-A177-3AD203B41FA5}">
                      <a16:colId xmlns:a16="http://schemas.microsoft.com/office/drawing/2014/main" val="2177776020"/>
                    </a:ext>
                  </a:extLst>
                </a:gridCol>
                <a:gridCol w="1990725">
                  <a:extLst>
                    <a:ext uri="{9D8B030D-6E8A-4147-A177-3AD203B41FA5}">
                      <a16:colId xmlns:a16="http://schemas.microsoft.com/office/drawing/2014/main" val="2270623541"/>
                    </a:ext>
                  </a:extLst>
                </a:gridCol>
              </a:tblGrid>
              <a:tr h="208280">
                <a:tc>
                  <a:txBody>
                    <a:bodyPr/>
                    <a:lstStyle/>
                    <a:p>
                      <a:pPr marL="0" marR="0">
                        <a:lnSpc>
                          <a:spcPct val="107000"/>
                        </a:lnSpc>
                        <a:spcBef>
                          <a:spcPts val="0"/>
                        </a:spcBef>
                        <a:spcAft>
                          <a:spcPts val="0"/>
                        </a:spcAft>
                      </a:pPr>
                      <a:r>
                        <a:rPr lang="en-AU" sz="1100">
                          <a:effectLst/>
                        </a:rPr>
                        <a:t>Liabilities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1100">
                          <a:effectLst/>
                        </a:rPr>
                        <a:t>Assets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91174765"/>
                  </a:ext>
                </a:extLst>
              </a:tr>
              <a:tr h="405765">
                <a:tc>
                  <a:txBody>
                    <a:bodyPr/>
                    <a:lstStyle/>
                    <a:p>
                      <a:pPr marL="0" marR="0">
                        <a:lnSpc>
                          <a:spcPct val="107000"/>
                        </a:lnSpc>
                        <a:spcBef>
                          <a:spcPts val="0"/>
                        </a:spcBef>
                        <a:spcAft>
                          <a:spcPts val="0"/>
                        </a:spcAft>
                      </a:pPr>
                      <a:r>
                        <a:rPr lang="en-AU" sz="1100" dirty="0">
                          <a:effectLst/>
                        </a:rPr>
                        <a:t>Demand Deposits</a:t>
                      </a:r>
                      <a:endParaRPr lang="en-US" sz="1100" dirty="0">
                        <a:effectLst/>
                      </a:endParaRPr>
                    </a:p>
                    <a:p>
                      <a:pPr marL="0" marR="0">
                        <a:lnSpc>
                          <a:spcPct val="107000"/>
                        </a:lnSpc>
                        <a:spcBef>
                          <a:spcPts val="0"/>
                        </a:spcBef>
                        <a:spcAft>
                          <a:spcPts val="0"/>
                        </a:spcAft>
                      </a:pPr>
                      <a:r>
                        <a:rPr lang="en-AU" sz="1100" dirty="0">
                          <a:effectLst/>
                        </a:rPr>
                        <a:t>$10,000</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1100" dirty="0">
                          <a:effectLst/>
                        </a:rPr>
                        <a:t>Required Reserves</a:t>
                      </a:r>
                      <a:endParaRPr lang="en-US" sz="1100" dirty="0">
                        <a:effectLst/>
                      </a:endParaRPr>
                    </a:p>
                    <a:p>
                      <a:pPr marL="0" marR="0">
                        <a:lnSpc>
                          <a:spcPct val="107000"/>
                        </a:lnSpc>
                        <a:spcBef>
                          <a:spcPts val="0"/>
                        </a:spcBef>
                        <a:spcAft>
                          <a:spcPts val="0"/>
                        </a:spcAft>
                      </a:pPr>
                      <a:r>
                        <a:rPr lang="en-AU" sz="1100" dirty="0">
                          <a:effectLst/>
                        </a:rPr>
                        <a:t>$2000</a:t>
                      </a:r>
                      <a:endParaRPr lang="en-US" sz="1100" dirty="0">
                        <a:effectLst/>
                      </a:endParaRPr>
                    </a:p>
                    <a:p>
                      <a:pPr marL="0" marR="0">
                        <a:lnSpc>
                          <a:spcPct val="107000"/>
                        </a:lnSpc>
                        <a:spcBef>
                          <a:spcPts val="0"/>
                        </a:spcBef>
                        <a:spcAft>
                          <a:spcPts val="0"/>
                        </a:spcAft>
                      </a:pPr>
                      <a:r>
                        <a:rPr lang="en-AU" sz="1100" dirty="0">
                          <a:effectLst/>
                        </a:rPr>
                        <a:t>Excess Reserves</a:t>
                      </a:r>
                      <a:endParaRPr lang="en-US" sz="1100" dirty="0">
                        <a:effectLst/>
                      </a:endParaRPr>
                    </a:p>
                    <a:p>
                      <a:pPr marL="0" marR="0">
                        <a:lnSpc>
                          <a:spcPct val="107000"/>
                        </a:lnSpc>
                        <a:spcBef>
                          <a:spcPts val="0"/>
                        </a:spcBef>
                        <a:spcAft>
                          <a:spcPts val="0"/>
                        </a:spcAft>
                      </a:pPr>
                      <a:r>
                        <a:rPr lang="en-AU" sz="1100" dirty="0">
                          <a:effectLst/>
                        </a:rPr>
                        <a:t>$1000</a:t>
                      </a:r>
                      <a:endParaRPr lang="en-US" sz="1100" dirty="0">
                        <a:effectLst/>
                      </a:endParaRPr>
                    </a:p>
                    <a:p>
                      <a:pPr marL="0" marR="0">
                        <a:lnSpc>
                          <a:spcPct val="107000"/>
                        </a:lnSpc>
                        <a:spcBef>
                          <a:spcPts val="0"/>
                        </a:spcBef>
                        <a:spcAft>
                          <a:spcPts val="0"/>
                        </a:spcAft>
                      </a:pPr>
                      <a:r>
                        <a:rPr lang="en-AU" sz="1100" dirty="0">
                          <a:effectLst/>
                        </a:rPr>
                        <a:t>Loans</a:t>
                      </a:r>
                      <a:endParaRPr lang="en-US" sz="1100" dirty="0">
                        <a:effectLst/>
                      </a:endParaRPr>
                    </a:p>
                    <a:p>
                      <a:pPr marL="0" marR="0">
                        <a:lnSpc>
                          <a:spcPct val="107000"/>
                        </a:lnSpc>
                        <a:spcBef>
                          <a:spcPts val="0"/>
                        </a:spcBef>
                        <a:spcAft>
                          <a:spcPts val="0"/>
                        </a:spcAft>
                      </a:pPr>
                      <a:r>
                        <a:rPr lang="en-AU" sz="1100" dirty="0">
                          <a:effectLst/>
                        </a:rPr>
                        <a:t>$7000</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538716990"/>
                  </a:ext>
                </a:extLst>
              </a:tr>
            </a:tbl>
          </a:graphicData>
        </a:graphic>
      </p:graphicFrame>
      <p:sp>
        <p:nvSpPr>
          <p:cNvPr id="8" name="Rectangle 7"/>
          <p:cNvSpPr/>
          <p:nvPr/>
        </p:nvSpPr>
        <p:spPr>
          <a:xfrm>
            <a:off x="5723262" y="-72469"/>
            <a:ext cx="2707280" cy="369332"/>
          </a:xfrm>
          <a:prstGeom prst="rect">
            <a:avLst/>
          </a:prstGeom>
        </p:spPr>
        <p:txBody>
          <a:bodyPr wrap="none">
            <a:spAutoFit/>
          </a:bodyPr>
          <a:lstStyle/>
          <a:p>
            <a:pPr lvl="0" eaLnBrk="0" fontAlgn="base" hangingPunct="0">
              <a:spcBef>
                <a:spcPct val="0"/>
              </a:spcBef>
              <a:spcAft>
                <a:spcPct val="0"/>
              </a:spcAft>
            </a:pPr>
            <a:r>
              <a:rPr lang="en-AU" altLang="en-US" dirty="0" smtClean="0">
                <a:latin typeface="Calibri" panose="020F0502020204030204" pitchFamily="34" charset="0"/>
                <a:ea typeface="DengXian" panose="02010600030101010101" pitchFamily="2" charset="-122"/>
                <a:cs typeface="Times New Roman" panose="02020603050405020304" pitchFamily="18" charset="0"/>
              </a:rPr>
              <a:t>United Bank Balance Sheet</a:t>
            </a:r>
            <a:endParaRPr kumimoji="0" lang="en-US" altLang="en-US" sz="11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9500831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 S1</a:t>
            </a:r>
            <a:endParaRPr lang="en-US" dirty="0"/>
          </a:p>
        </p:txBody>
      </p:sp>
      <p:sp>
        <p:nvSpPr>
          <p:cNvPr id="3" name="Content Placeholder 2"/>
          <p:cNvSpPr>
            <a:spLocks noGrp="1"/>
          </p:cNvSpPr>
          <p:nvPr>
            <p:ph idx="1"/>
          </p:nvPr>
        </p:nvSpPr>
        <p:spPr>
          <a:xfrm>
            <a:off x="475903" y="1468178"/>
            <a:ext cx="4274127" cy="2255924"/>
          </a:xfrm>
        </p:spPr>
        <p:txBody>
          <a:bodyPr>
            <a:normAutofit lnSpcReduction="10000"/>
          </a:bodyPr>
          <a:lstStyle/>
          <a:p>
            <a:r>
              <a:rPr lang="en-US" dirty="0" smtClean="0"/>
              <a:t>Averages:</a:t>
            </a:r>
          </a:p>
          <a:p>
            <a:r>
              <a:rPr lang="en-US" dirty="0" smtClean="0"/>
              <a:t>Raw Score: </a:t>
            </a:r>
            <a:r>
              <a:rPr lang="en-US" dirty="0" smtClean="0"/>
              <a:t>69.8%</a:t>
            </a:r>
            <a:endParaRPr lang="en-US" dirty="0" smtClean="0"/>
          </a:p>
          <a:p>
            <a:pPr lvl="1"/>
            <a:r>
              <a:rPr lang="en-US" dirty="0" smtClean="0"/>
              <a:t>MC Average: </a:t>
            </a:r>
            <a:r>
              <a:rPr lang="en-US" dirty="0" smtClean="0"/>
              <a:t>33.6/50</a:t>
            </a:r>
            <a:endParaRPr lang="en-US" dirty="0" smtClean="0"/>
          </a:p>
          <a:p>
            <a:pPr lvl="1"/>
            <a:r>
              <a:rPr lang="en-US" dirty="0" smtClean="0"/>
              <a:t>FR Average: </a:t>
            </a:r>
            <a:r>
              <a:rPr lang="en-US" dirty="0" smtClean="0"/>
              <a:t>22.7/30</a:t>
            </a:r>
            <a:endParaRPr lang="en-US" dirty="0" smtClean="0"/>
          </a:p>
          <a:p>
            <a:r>
              <a:rPr lang="en-US" dirty="0" smtClean="0"/>
              <a:t>Curved Average: </a:t>
            </a:r>
            <a:r>
              <a:rPr lang="en-US" dirty="0" smtClean="0"/>
              <a:t>88.4</a:t>
            </a:r>
            <a:endParaRPr lang="en-US" dirty="0" smtClean="0"/>
          </a:p>
          <a:p>
            <a:pPr marL="0" indent="0">
              <a:buNone/>
            </a:pPr>
            <a:endParaRPr lang="en-US" dirty="0" smtClean="0"/>
          </a:p>
          <a:p>
            <a:endParaRPr lang="en-US" dirty="0"/>
          </a:p>
        </p:txBody>
      </p:sp>
      <p:sp>
        <p:nvSpPr>
          <p:cNvPr id="4" name="TextBox 3"/>
          <p:cNvSpPr txBox="1"/>
          <p:nvPr/>
        </p:nvSpPr>
        <p:spPr>
          <a:xfrm>
            <a:off x="5548053" y="365125"/>
            <a:ext cx="5652654" cy="2246769"/>
          </a:xfrm>
          <a:prstGeom prst="rect">
            <a:avLst/>
          </a:prstGeom>
          <a:solidFill>
            <a:schemeClr val="accent4">
              <a:lumMod val="20000"/>
              <a:lumOff val="80000"/>
            </a:schemeClr>
          </a:solidFill>
        </p:spPr>
        <p:txBody>
          <a:bodyPr wrap="square" rtlCol="0">
            <a:spAutoFit/>
          </a:bodyPr>
          <a:lstStyle/>
          <a:p>
            <a:r>
              <a:rPr lang="en-US" sz="2000" b="1" u="sng" dirty="0" smtClean="0"/>
              <a:t>AP Exam Discussion</a:t>
            </a:r>
          </a:p>
          <a:p>
            <a:pPr marL="285750" indent="-285750">
              <a:buFont typeface="Arial" panose="020B0604020202020204" pitchFamily="34" charset="0"/>
              <a:buChar char="•"/>
            </a:pPr>
            <a:r>
              <a:rPr lang="en-US" sz="2000" dirty="0" smtClean="0"/>
              <a:t>AP Exam questions are harder than the quizzes.</a:t>
            </a:r>
          </a:p>
          <a:p>
            <a:pPr marL="285750" indent="-285750">
              <a:buFont typeface="Arial" panose="020B0604020202020204" pitchFamily="34" charset="0"/>
              <a:buChar char="•"/>
            </a:pPr>
            <a:r>
              <a:rPr lang="en-US" sz="2000" dirty="0" smtClean="0"/>
              <a:t>The questions are not in order so your brain has to jump around – more difficult. </a:t>
            </a:r>
          </a:p>
          <a:p>
            <a:pPr marL="285750" indent="-285750">
              <a:buFont typeface="Arial" panose="020B0604020202020204" pitchFamily="34" charset="0"/>
              <a:buChar char="•"/>
            </a:pPr>
            <a:r>
              <a:rPr lang="en-US" sz="2000" dirty="0" smtClean="0"/>
              <a:t>You have to answer pretty quickly for the MC. </a:t>
            </a:r>
          </a:p>
          <a:p>
            <a:pPr marL="742950" lvl="1" indent="-285750">
              <a:buFont typeface="Arial" panose="020B0604020202020204" pitchFamily="34" charset="0"/>
              <a:buChar char="•"/>
            </a:pPr>
            <a:r>
              <a:rPr lang="en-US" sz="2000" dirty="0" smtClean="0"/>
              <a:t>The real AP exam has 60 questions in 70 minutes. </a:t>
            </a:r>
            <a:endParaRPr lang="en-US" sz="2000" dirty="0" smtClean="0"/>
          </a:p>
        </p:txBody>
      </p:sp>
      <p:sp>
        <p:nvSpPr>
          <p:cNvPr id="5" name="TextBox 4"/>
          <p:cNvSpPr txBox="1"/>
          <p:nvPr/>
        </p:nvSpPr>
        <p:spPr>
          <a:xfrm>
            <a:off x="5394960" y="3258589"/>
            <a:ext cx="5958840" cy="2585323"/>
          </a:xfrm>
          <a:prstGeom prst="rect">
            <a:avLst/>
          </a:prstGeom>
          <a:solidFill>
            <a:schemeClr val="accent1">
              <a:lumMod val="20000"/>
              <a:lumOff val="80000"/>
            </a:schemeClr>
          </a:solidFill>
        </p:spPr>
        <p:txBody>
          <a:bodyPr wrap="square" rtlCol="0">
            <a:spAutoFit/>
          </a:bodyPr>
          <a:lstStyle/>
          <a:p>
            <a:r>
              <a:rPr lang="en-US" b="1" u="sng" dirty="0" smtClean="0"/>
              <a:t>Notes from this semester</a:t>
            </a:r>
            <a:endParaRPr lang="en-US" b="1" u="sng" dirty="0" smtClean="0"/>
          </a:p>
          <a:p>
            <a:pPr marL="285750" indent="-285750">
              <a:buFont typeface="Arial" panose="020B0604020202020204" pitchFamily="34" charset="0"/>
              <a:buChar char="•"/>
            </a:pPr>
            <a:r>
              <a:rPr lang="en-US" dirty="0" smtClean="0"/>
              <a:t>Don’t just focus on quizzes and correcting your quizzes</a:t>
            </a:r>
          </a:p>
          <a:p>
            <a:pPr marL="742950" lvl="1" indent="-285750">
              <a:buFont typeface="Arial" panose="020B0604020202020204" pitchFamily="34" charset="0"/>
              <a:buChar char="•"/>
            </a:pPr>
            <a:r>
              <a:rPr lang="en-US" dirty="0" smtClean="0"/>
              <a:t>You still need to do more practice questions, especially the AP practice questions to have a strong understanding</a:t>
            </a:r>
          </a:p>
          <a:p>
            <a:pPr marL="285750" indent="-285750">
              <a:buFont typeface="Arial" panose="020B0604020202020204" pitchFamily="34" charset="0"/>
              <a:buChar char="•"/>
            </a:pPr>
            <a:r>
              <a:rPr lang="en-US" dirty="0" smtClean="0"/>
              <a:t>Make sure you revise your Unit 3 – it will be impossible to succeed without good knowledge of Unit 3</a:t>
            </a:r>
          </a:p>
          <a:p>
            <a:pPr marL="742950" lvl="1" indent="-285750">
              <a:buFont typeface="Arial" panose="020B0604020202020204" pitchFamily="34" charset="0"/>
              <a:buChar char="•"/>
            </a:pPr>
            <a:r>
              <a:rPr lang="en-US" dirty="0" smtClean="0"/>
              <a:t>You will be left behind!</a:t>
            </a:r>
          </a:p>
          <a:p>
            <a:pPr marL="285750" indent="-285750">
              <a:buFont typeface="Arial" panose="020B0604020202020204" pitchFamily="34" charset="0"/>
              <a:buChar char="•"/>
            </a:pPr>
            <a:r>
              <a:rPr lang="en-US" dirty="0" smtClean="0"/>
              <a:t>Unit 4 is also important – revise this in areas you are weak</a:t>
            </a:r>
            <a:endParaRPr lang="en-US" dirty="0"/>
          </a:p>
        </p:txBody>
      </p:sp>
      <p:sp>
        <p:nvSpPr>
          <p:cNvPr id="6" name="Rectangle 5"/>
          <p:cNvSpPr/>
          <p:nvPr/>
        </p:nvSpPr>
        <p:spPr>
          <a:xfrm>
            <a:off x="579120" y="4240631"/>
            <a:ext cx="4067695" cy="2401238"/>
          </a:xfrm>
          <a:prstGeom prst="rect">
            <a:avLst/>
          </a:prstGeom>
          <a:solidFill>
            <a:schemeClr val="accent6">
              <a:lumMod val="20000"/>
              <a:lumOff val="80000"/>
            </a:schemeClr>
          </a:solidFill>
        </p:spPr>
        <p:txBody>
          <a:bodyPr wrap="square">
            <a:spAutoFit/>
          </a:bodyPr>
          <a:lstStyle/>
          <a:p>
            <a:pPr>
              <a:lnSpc>
                <a:spcPct val="107000"/>
              </a:lnSpc>
              <a:spcAft>
                <a:spcPts val="800"/>
              </a:spcAft>
            </a:pPr>
            <a:r>
              <a:rPr lang="en-AU" b="1" dirty="0">
                <a:latin typeface="Calibri" panose="020F0502020204030204" pitchFamily="34" charset="0"/>
                <a:ea typeface="DengXian" panose="02010600030101010101" pitchFamily="2" charset="-122"/>
                <a:cs typeface="Times New Roman" panose="02020603050405020304" pitchFamily="18" charset="0"/>
              </a:rPr>
              <a:t>AP Exam Scores and Percentages</a:t>
            </a:r>
            <a:endParaRPr lang="en-US" sz="800" dirty="0">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AU" b="1" dirty="0">
                <a:latin typeface="Calibri" panose="020F0502020204030204" pitchFamily="34" charset="0"/>
                <a:ea typeface="DengXian" panose="02010600030101010101" pitchFamily="2" charset="-122"/>
                <a:cs typeface="Times New Roman" panose="02020603050405020304" pitchFamily="18" charset="0"/>
              </a:rPr>
              <a:t>73-90/90 is 5 = 81%</a:t>
            </a:r>
            <a:endParaRPr lang="en-US" sz="800" dirty="0">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AU" b="1" dirty="0">
                <a:latin typeface="Calibri" panose="020F0502020204030204" pitchFamily="34" charset="0"/>
                <a:ea typeface="DengXian" panose="02010600030101010101" pitchFamily="2" charset="-122"/>
                <a:cs typeface="Times New Roman" panose="02020603050405020304" pitchFamily="18" charset="0"/>
              </a:rPr>
              <a:t>58-72/90 is 4 = 64%</a:t>
            </a:r>
            <a:endParaRPr lang="en-US" sz="800" dirty="0">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AU" b="1" dirty="0">
                <a:latin typeface="Calibri" panose="020F0502020204030204" pitchFamily="34" charset="0"/>
                <a:ea typeface="DengXian" panose="02010600030101010101" pitchFamily="2" charset="-122"/>
                <a:cs typeface="Times New Roman" panose="02020603050405020304" pitchFamily="18" charset="0"/>
              </a:rPr>
              <a:t>50-57/90 is 3 = 55%</a:t>
            </a:r>
            <a:endParaRPr lang="en-US" sz="800" dirty="0">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AU" b="1" dirty="0">
                <a:latin typeface="Calibri" panose="020F0502020204030204" pitchFamily="34" charset="0"/>
                <a:ea typeface="DengXian" panose="02010600030101010101" pitchFamily="2" charset="-122"/>
                <a:cs typeface="Times New Roman" panose="02020603050405020304" pitchFamily="18" charset="0"/>
              </a:rPr>
              <a:t>39-49/90 is 2 = 43%</a:t>
            </a:r>
            <a:endParaRPr lang="en-US" sz="800" dirty="0">
              <a:latin typeface="Calibri" panose="020F0502020204030204" pitchFamily="34" charset="0"/>
              <a:ea typeface="DengXian" panose="02010600030101010101" pitchFamily="2" charset="-122"/>
              <a:cs typeface="Times New Roman" panose="02020603050405020304" pitchFamily="18" charset="0"/>
            </a:endParaRPr>
          </a:p>
          <a:p>
            <a:pPr>
              <a:lnSpc>
                <a:spcPct val="107000"/>
              </a:lnSpc>
              <a:spcAft>
                <a:spcPts val="800"/>
              </a:spcAft>
            </a:pPr>
            <a:r>
              <a:rPr lang="en-AU" b="1" dirty="0">
                <a:latin typeface="Calibri" panose="020F0502020204030204" pitchFamily="34" charset="0"/>
                <a:ea typeface="DengXian" panose="02010600030101010101" pitchFamily="2" charset="-122"/>
                <a:cs typeface="Times New Roman" panose="02020603050405020304" pitchFamily="18" charset="0"/>
              </a:rPr>
              <a:t>0-38/90 is 1 = 42% and below</a:t>
            </a:r>
            <a:endParaRPr lang="en-US" sz="800" dirty="0">
              <a:effectLst/>
              <a:latin typeface="Calibri" panose="020F0502020204030204" pitchFamily="34" charset="0"/>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502819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AU" altLang="en-US" dirty="0" smtClean="0">
                <a:latin typeface="Calibri" panose="020F0502020204030204" pitchFamily="34" charset="0"/>
                <a:ea typeface="DengXian" panose="02010600030101010101" pitchFamily="2" charset="-122"/>
                <a:cs typeface="Times New Roman" panose="02020603050405020304" pitchFamily="18" charset="0"/>
              </a:rPr>
              <a:t>A) Suppose a customer deposits an extra $3000 in United Bank. What is the maximum amount of extra loans that the United Bank can now create? </a:t>
            </a:r>
            <a:endParaRPr kumimoji="0" lang="en-US" altLang="en-US" sz="1600" b="0" i="0" u="none" strike="noStrike" cap="none" normalizeH="0" baseline="0" dirty="0" smtClean="0">
              <a:ln>
                <a:noFill/>
              </a:ln>
              <a:solidFill>
                <a:schemeClr val="tx1"/>
              </a:solidFill>
              <a:effectLst/>
            </a:endParaRPr>
          </a:p>
          <a:p>
            <a:r>
              <a:rPr lang="en-US" dirty="0" smtClean="0">
                <a:solidFill>
                  <a:srgbClr val="FF0000"/>
                </a:solidFill>
              </a:rPr>
              <a:t>RRR = 2000/10000 = 0.2</a:t>
            </a:r>
          </a:p>
          <a:p>
            <a:r>
              <a:rPr lang="en-US" dirty="0" smtClean="0">
                <a:solidFill>
                  <a:srgbClr val="FF0000"/>
                </a:solidFill>
              </a:rPr>
              <a:t>RR = 0.2 x 3000 = 600</a:t>
            </a:r>
          </a:p>
          <a:p>
            <a:r>
              <a:rPr lang="en-US" dirty="0" smtClean="0">
                <a:solidFill>
                  <a:srgbClr val="FF0000"/>
                </a:solidFill>
              </a:rPr>
              <a:t>ER = 3000 -600 = 2400</a:t>
            </a:r>
          </a:p>
          <a:p>
            <a:r>
              <a:rPr lang="en-US" dirty="0" smtClean="0">
                <a:solidFill>
                  <a:srgbClr val="FF0000"/>
                </a:solidFill>
              </a:rPr>
              <a:t>ER is the maximum amount of </a:t>
            </a:r>
            <a:r>
              <a:rPr lang="en-US" b="1" dirty="0" smtClean="0">
                <a:solidFill>
                  <a:srgbClr val="FF0000"/>
                </a:solidFill>
              </a:rPr>
              <a:t>extra</a:t>
            </a:r>
            <a:r>
              <a:rPr lang="en-US" dirty="0" smtClean="0">
                <a:solidFill>
                  <a:srgbClr val="FF0000"/>
                </a:solidFill>
              </a:rPr>
              <a:t> loans that the bank can make. Therefore 2400</a:t>
            </a:r>
            <a:endParaRPr lang="en-US" dirty="0">
              <a:solidFill>
                <a:srgbClr val="FF0000"/>
              </a:solidFill>
            </a:endParaRPr>
          </a:p>
        </p:txBody>
      </p:sp>
      <p:pic>
        <p:nvPicPr>
          <p:cNvPr id="4" name="Picture 3"/>
          <p:cNvPicPr>
            <a:picLocks noChangeAspect="1"/>
          </p:cNvPicPr>
          <p:nvPr/>
        </p:nvPicPr>
        <p:blipFill>
          <a:blip r:embed="rId2"/>
          <a:stretch>
            <a:fillRect/>
          </a:stretch>
        </p:blipFill>
        <p:spPr>
          <a:xfrm>
            <a:off x="6976149" y="2768600"/>
            <a:ext cx="3084678" cy="1740075"/>
          </a:xfrm>
          <a:prstGeom prst="rect">
            <a:avLst/>
          </a:prstGeom>
        </p:spPr>
      </p:pic>
      <p:graphicFrame>
        <p:nvGraphicFramePr>
          <p:cNvPr id="5" name="Content Placeholder 3"/>
          <p:cNvGraphicFramePr>
            <a:graphicFrameLocks/>
          </p:cNvGraphicFramePr>
          <p:nvPr>
            <p:extLst>
              <p:ext uri="{D42A27DB-BD31-4B8C-83A1-F6EECF244321}">
                <p14:modId xmlns:p14="http://schemas.microsoft.com/office/powerpoint/2010/main" val="2321681564"/>
              </p:ext>
            </p:extLst>
          </p:nvPr>
        </p:nvGraphicFramePr>
        <p:xfrm>
          <a:off x="5185930" y="228600"/>
          <a:ext cx="3981450" cy="1276668"/>
        </p:xfrm>
        <a:graphic>
          <a:graphicData uri="http://schemas.openxmlformats.org/drawingml/2006/table">
            <a:tbl>
              <a:tblPr firstRow="1" firstCol="1" bandRow="1">
                <a:tableStyleId>{5C22544A-7EE6-4342-B048-85BDC9FD1C3A}</a:tableStyleId>
              </a:tblPr>
              <a:tblGrid>
                <a:gridCol w="1990725">
                  <a:extLst>
                    <a:ext uri="{9D8B030D-6E8A-4147-A177-3AD203B41FA5}">
                      <a16:colId xmlns:a16="http://schemas.microsoft.com/office/drawing/2014/main" val="2177776020"/>
                    </a:ext>
                  </a:extLst>
                </a:gridCol>
                <a:gridCol w="1990725">
                  <a:extLst>
                    <a:ext uri="{9D8B030D-6E8A-4147-A177-3AD203B41FA5}">
                      <a16:colId xmlns:a16="http://schemas.microsoft.com/office/drawing/2014/main" val="2270623541"/>
                    </a:ext>
                  </a:extLst>
                </a:gridCol>
              </a:tblGrid>
              <a:tr h="208280">
                <a:tc>
                  <a:txBody>
                    <a:bodyPr/>
                    <a:lstStyle/>
                    <a:p>
                      <a:pPr marL="0" marR="0">
                        <a:lnSpc>
                          <a:spcPct val="107000"/>
                        </a:lnSpc>
                        <a:spcBef>
                          <a:spcPts val="0"/>
                        </a:spcBef>
                        <a:spcAft>
                          <a:spcPts val="0"/>
                        </a:spcAft>
                      </a:pPr>
                      <a:r>
                        <a:rPr lang="en-AU" sz="1100">
                          <a:effectLst/>
                        </a:rPr>
                        <a:t>Liabilities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1100">
                          <a:effectLst/>
                        </a:rPr>
                        <a:t>Assets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91174765"/>
                  </a:ext>
                </a:extLst>
              </a:tr>
              <a:tr h="405765">
                <a:tc>
                  <a:txBody>
                    <a:bodyPr/>
                    <a:lstStyle/>
                    <a:p>
                      <a:pPr marL="0" marR="0">
                        <a:lnSpc>
                          <a:spcPct val="107000"/>
                        </a:lnSpc>
                        <a:spcBef>
                          <a:spcPts val="0"/>
                        </a:spcBef>
                        <a:spcAft>
                          <a:spcPts val="0"/>
                        </a:spcAft>
                      </a:pPr>
                      <a:r>
                        <a:rPr lang="en-AU" sz="1100" dirty="0">
                          <a:effectLst/>
                        </a:rPr>
                        <a:t>Demand Deposits</a:t>
                      </a:r>
                      <a:endParaRPr lang="en-US" sz="1100" dirty="0">
                        <a:effectLst/>
                      </a:endParaRPr>
                    </a:p>
                    <a:p>
                      <a:pPr marL="0" marR="0">
                        <a:lnSpc>
                          <a:spcPct val="107000"/>
                        </a:lnSpc>
                        <a:spcBef>
                          <a:spcPts val="0"/>
                        </a:spcBef>
                        <a:spcAft>
                          <a:spcPts val="0"/>
                        </a:spcAft>
                      </a:pPr>
                      <a:r>
                        <a:rPr lang="en-AU" sz="1100" dirty="0">
                          <a:effectLst/>
                        </a:rPr>
                        <a:t>$10,000</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1100" dirty="0">
                          <a:effectLst/>
                        </a:rPr>
                        <a:t>Required Reserves</a:t>
                      </a:r>
                      <a:endParaRPr lang="en-US" sz="1100" dirty="0">
                        <a:effectLst/>
                      </a:endParaRPr>
                    </a:p>
                    <a:p>
                      <a:pPr marL="0" marR="0">
                        <a:lnSpc>
                          <a:spcPct val="107000"/>
                        </a:lnSpc>
                        <a:spcBef>
                          <a:spcPts val="0"/>
                        </a:spcBef>
                        <a:spcAft>
                          <a:spcPts val="0"/>
                        </a:spcAft>
                      </a:pPr>
                      <a:r>
                        <a:rPr lang="en-AU" sz="1100" dirty="0">
                          <a:effectLst/>
                        </a:rPr>
                        <a:t>$2000</a:t>
                      </a:r>
                      <a:endParaRPr lang="en-US" sz="1100" dirty="0">
                        <a:effectLst/>
                      </a:endParaRPr>
                    </a:p>
                    <a:p>
                      <a:pPr marL="0" marR="0">
                        <a:lnSpc>
                          <a:spcPct val="107000"/>
                        </a:lnSpc>
                        <a:spcBef>
                          <a:spcPts val="0"/>
                        </a:spcBef>
                        <a:spcAft>
                          <a:spcPts val="0"/>
                        </a:spcAft>
                      </a:pPr>
                      <a:r>
                        <a:rPr lang="en-AU" sz="1100" dirty="0">
                          <a:effectLst/>
                        </a:rPr>
                        <a:t>Excess Reserves</a:t>
                      </a:r>
                      <a:endParaRPr lang="en-US" sz="1100" dirty="0">
                        <a:effectLst/>
                      </a:endParaRPr>
                    </a:p>
                    <a:p>
                      <a:pPr marL="0" marR="0">
                        <a:lnSpc>
                          <a:spcPct val="107000"/>
                        </a:lnSpc>
                        <a:spcBef>
                          <a:spcPts val="0"/>
                        </a:spcBef>
                        <a:spcAft>
                          <a:spcPts val="0"/>
                        </a:spcAft>
                      </a:pPr>
                      <a:r>
                        <a:rPr lang="en-AU" sz="1100" dirty="0">
                          <a:effectLst/>
                        </a:rPr>
                        <a:t>$1000</a:t>
                      </a:r>
                      <a:endParaRPr lang="en-US" sz="1100" dirty="0">
                        <a:effectLst/>
                      </a:endParaRPr>
                    </a:p>
                    <a:p>
                      <a:pPr marL="0" marR="0">
                        <a:lnSpc>
                          <a:spcPct val="107000"/>
                        </a:lnSpc>
                        <a:spcBef>
                          <a:spcPts val="0"/>
                        </a:spcBef>
                        <a:spcAft>
                          <a:spcPts val="0"/>
                        </a:spcAft>
                      </a:pPr>
                      <a:r>
                        <a:rPr lang="en-AU" sz="1100" dirty="0">
                          <a:effectLst/>
                        </a:rPr>
                        <a:t>Loans</a:t>
                      </a:r>
                      <a:endParaRPr lang="en-US" sz="1100" dirty="0">
                        <a:effectLst/>
                      </a:endParaRPr>
                    </a:p>
                    <a:p>
                      <a:pPr marL="0" marR="0">
                        <a:lnSpc>
                          <a:spcPct val="107000"/>
                        </a:lnSpc>
                        <a:spcBef>
                          <a:spcPts val="0"/>
                        </a:spcBef>
                        <a:spcAft>
                          <a:spcPts val="0"/>
                        </a:spcAft>
                      </a:pPr>
                      <a:r>
                        <a:rPr lang="en-AU" sz="1100" dirty="0">
                          <a:effectLst/>
                        </a:rPr>
                        <a:t>$7000</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538716990"/>
                  </a:ext>
                </a:extLst>
              </a:tr>
            </a:tbl>
          </a:graphicData>
        </a:graphic>
      </p:graphicFrame>
      <p:sp>
        <p:nvSpPr>
          <p:cNvPr id="6" name="Rectangle 5"/>
          <p:cNvSpPr/>
          <p:nvPr/>
        </p:nvSpPr>
        <p:spPr>
          <a:xfrm>
            <a:off x="5723262" y="-72469"/>
            <a:ext cx="2707280" cy="369332"/>
          </a:xfrm>
          <a:prstGeom prst="rect">
            <a:avLst/>
          </a:prstGeom>
        </p:spPr>
        <p:txBody>
          <a:bodyPr wrap="none">
            <a:spAutoFit/>
          </a:bodyPr>
          <a:lstStyle/>
          <a:p>
            <a:pPr lvl="0" eaLnBrk="0" fontAlgn="base" hangingPunct="0">
              <a:spcBef>
                <a:spcPct val="0"/>
              </a:spcBef>
              <a:spcAft>
                <a:spcPct val="0"/>
              </a:spcAft>
            </a:pPr>
            <a:r>
              <a:rPr lang="en-AU" altLang="en-US" dirty="0" smtClean="0">
                <a:latin typeface="Calibri" panose="020F0502020204030204" pitchFamily="34" charset="0"/>
                <a:ea typeface="DengXian" panose="02010600030101010101" pitchFamily="2" charset="-122"/>
                <a:cs typeface="Times New Roman" panose="02020603050405020304" pitchFamily="18" charset="0"/>
              </a:rPr>
              <a:t>United Bank Balance Sheet</a:t>
            </a:r>
            <a:endParaRPr kumimoji="0" lang="en-US" altLang="en-US" sz="11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0481148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lvl="0"/>
            <a:r>
              <a:rPr lang="en-AU" altLang="en-US" dirty="0" smtClean="0">
                <a:latin typeface="Calibri" panose="020F0502020204030204" pitchFamily="34" charset="0"/>
                <a:ea typeface="DengXian" panose="02010600030101010101" pitchFamily="2" charset="-122"/>
                <a:cs typeface="Times New Roman" panose="02020603050405020304" pitchFamily="18" charset="0"/>
              </a:rPr>
              <a:t>What is the total maximum change to the money supply if United Bank and all banks within the banking system choose to lend out the maximum amount of loans?</a:t>
            </a:r>
            <a:endParaRPr kumimoji="0" lang="en-US" altLang="en-US" sz="1600" b="0" i="0" u="none" strike="noStrike" cap="none" normalizeH="0" baseline="0" dirty="0" smtClean="0">
              <a:ln>
                <a:noFill/>
              </a:ln>
              <a:solidFill>
                <a:schemeClr val="tx1"/>
              </a:solidFill>
              <a:effectLst/>
            </a:endParaRPr>
          </a:p>
          <a:p>
            <a:r>
              <a:rPr lang="en-US" dirty="0" smtClean="0">
                <a:solidFill>
                  <a:srgbClr val="FF0000"/>
                </a:solidFill>
              </a:rPr>
              <a:t>This question is a bit unclear, because there is already 1000 in excess reserves. </a:t>
            </a:r>
          </a:p>
          <a:p>
            <a:r>
              <a:rPr lang="en-US" dirty="0" smtClean="0">
                <a:solidFill>
                  <a:srgbClr val="FF0000"/>
                </a:solidFill>
              </a:rPr>
              <a:t>So I accepted two answers: </a:t>
            </a:r>
          </a:p>
          <a:p>
            <a:r>
              <a:rPr lang="en-US" dirty="0" smtClean="0">
                <a:solidFill>
                  <a:srgbClr val="FF0000"/>
                </a:solidFill>
              </a:rPr>
              <a:t>1. The 2400 from the deposit that went into ER is loaned through the banking system. </a:t>
            </a:r>
          </a:p>
          <a:p>
            <a:pPr lvl="1"/>
            <a:r>
              <a:rPr lang="en-US" dirty="0" smtClean="0">
                <a:solidFill>
                  <a:srgbClr val="FF0000"/>
                </a:solidFill>
              </a:rPr>
              <a:t>Change of MS = original loans from United Bank x MM</a:t>
            </a:r>
          </a:p>
          <a:p>
            <a:pPr lvl="1"/>
            <a:r>
              <a:rPr lang="en-US" dirty="0" smtClean="0">
                <a:solidFill>
                  <a:srgbClr val="FF0000"/>
                </a:solidFill>
              </a:rPr>
              <a:t>Therefore 2400 x 1/0.2 = 12000</a:t>
            </a:r>
          </a:p>
          <a:p>
            <a:r>
              <a:rPr lang="en-US" dirty="0" smtClean="0">
                <a:solidFill>
                  <a:srgbClr val="FF0000"/>
                </a:solidFill>
              </a:rPr>
              <a:t>2. If you included the 1000 of ER already in there, then 2400+1000 = the max loans from United Bank was 3400.</a:t>
            </a:r>
          </a:p>
          <a:p>
            <a:pPr lvl="1"/>
            <a:r>
              <a:rPr lang="en-US" dirty="0" smtClean="0">
                <a:solidFill>
                  <a:srgbClr val="FF0000"/>
                </a:solidFill>
              </a:rPr>
              <a:t>Change of MS = original loans from United Bank x MM</a:t>
            </a:r>
          </a:p>
          <a:p>
            <a:pPr lvl="1"/>
            <a:r>
              <a:rPr lang="en-US" dirty="0" smtClean="0">
                <a:solidFill>
                  <a:srgbClr val="FF0000"/>
                </a:solidFill>
              </a:rPr>
              <a:t>Therefore 3400 x 1/0.2 = 17000</a:t>
            </a:r>
          </a:p>
          <a:p>
            <a:r>
              <a:rPr lang="en-US" dirty="0" smtClean="0">
                <a:solidFill>
                  <a:srgbClr val="FF0000"/>
                </a:solidFill>
              </a:rPr>
              <a:t>Many students also included the 7000 of existing loans, but this money has already been loaned through the system and so is already counted in money supply. The question is asking for the CHANGE in money supply. </a:t>
            </a:r>
          </a:p>
        </p:txBody>
      </p:sp>
      <p:graphicFrame>
        <p:nvGraphicFramePr>
          <p:cNvPr id="4" name="Content Placeholder 3"/>
          <p:cNvGraphicFramePr>
            <a:graphicFrameLocks/>
          </p:cNvGraphicFramePr>
          <p:nvPr>
            <p:extLst>
              <p:ext uri="{D42A27DB-BD31-4B8C-83A1-F6EECF244321}">
                <p14:modId xmlns:p14="http://schemas.microsoft.com/office/powerpoint/2010/main" val="463377659"/>
              </p:ext>
            </p:extLst>
          </p:nvPr>
        </p:nvGraphicFramePr>
        <p:xfrm>
          <a:off x="5185930" y="228600"/>
          <a:ext cx="3981450" cy="1284605"/>
        </p:xfrm>
        <a:graphic>
          <a:graphicData uri="http://schemas.openxmlformats.org/drawingml/2006/table">
            <a:tbl>
              <a:tblPr firstRow="1" firstCol="1" bandRow="1">
                <a:tableStyleId>{5C22544A-7EE6-4342-B048-85BDC9FD1C3A}</a:tableStyleId>
              </a:tblPr>
              <a:tblGrid>
                <a:gridCol w="1990725">
                  <a:extLst>
                    <a:ext uri="{9D8B030D-6E8A-4147-A177-3AD203B41FA5}">
                      <a16:colId xmlns:a16="http://schemas.microsoft.com/office/drawing/2014/main" val="2177776020"/>
                    </a:ext>
                  </a:extLst>
                </a:gridCol>
                <a:gridCol w="1990725">
                  <a:extLst>
                    <a:ext uri="{9D8B030D-6E8A-4147-A177-3AD203B41FA5}">
                      <a16:colId xmlns:a16="http://schemas.microsoft.com/office/drawing/2014/main" val="2270623541"/>
                    </a:ext>
                  </a:extLst>
                </a:gridCol>
              </a:tblGrid>
              <a:tr h="208280">
                <a:tc>
                  <a:txBody>
                    <a:bodyPr/>
                    <a:lstStyle/>
                    <a:p>
                      <a:pPr marL="0" marR="0">
                        <a:lnSpc>
                          <a:spcPct val="107000"/>
                        </a:lnSpc>
                        <a:spcBef>
                          <a:spcPts val="0"/>
                        </a:spcBef>
                        <a:spcAft>
                          <a:spcPts val="0"/>
                        </a:spcAft>
                      </a:pPr>
                      <a:r>
                        <a:rPr lang="en-AU" sz="1100">
                          <a:effectLst/>
                        </a:rPr>
                        <a:t>Liabilities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1100">
                          <a:effectLst/>
                        </a:rPr>
                        <a:t>Assets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91174765"/>
                  </a:ext>
                </a:extLst>
              </a:tr>
              <a:tr h="405765">
                <a:tc>
                  <a:txBody>
                    <a:bodyPr/>
                    <a:lstStyle/>
                    <a:p>
                      <a:pPr marL="0" marR="0">
                        <a:lnSpc>
                          <a:spcPct val="107000"/>
                        </a:lnSpc>
                        <a:spcBef>
                          <a:spcPts val="0"/>
                        </a:spcBef>
                        <a:spcAft>
                          <a:spcPts val="0"/>
                        </a:spcAft>
                      </a:pPr>
                      <a:r>
                        <a:rPr lang="en-AU" sz="1100" dirty="0">
                          <a:effectLst/>
                        </a:rPr>
                        <a:t>Demand Deposits</a:t>
                      </a:r>
                      <a:endParaRPr lang="en-US" sz="1100" dirty="0">
                        <a:effectLst/>
                      </a:endParaRPr>
                    </a:p>
                    <a:p>
                      <a:pPr marL="0" marR="0">
                        <a:lnSpc>
                          <a:spcPct val="107000"/>
                        </a:lnSpc>
                        <a:spcBef>
                          <a:spcPts val="0"/>
                        </a:spcBef>
                        <a:spcAft>
                          <a:spcPts val="0"/>
                        </a:spcAft>
                      </a:pPr>
                      <a:r>
                        <a:rPr lang="en-AU" sz="1100" dirty="0">
                          <a:effectLst/>
                        </a:rPr>
                        <a:t>$10,000</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1100" dirty="0">
                          <a:effectLst/>
                        </a:rPr>
                        <a:t>Required Reserves</a:t>
                      </a:r>
                      <a:endParaRPr lang="en-US" sz="1100" dirty="0">
                        <a:effectLst/>
                      </a:endParaRPr>
                    </a:p>
                    <a:p>
                      <a:pPr marL="0" marR="0">
                        <a:lnSpc>
                          <a:spcPct val="107000"/>
                        </a:lnSpc>
                        <a:spcBef>
                          <a:spcPts val="0"/>
                        </a:spcBef>
                        <a:spcAft>
                          <a:spcPts val="0"/>
                        </a:spcAft>
                      </a:pPr>
                      <a:r>
                        <a:rPr lang="en-AU" sz="1100" dirty="0">
                          <a:effectLst/>
                        </a:rPr>
                        <a:t>$2000</a:t>
                      </a:r>
                      <a:endParaRPr lang="en-US" sz="1100" dirty="0">
                        <a:effectLst/>
                      </a:endParaRPr>
                    </a:p>
                    <a:p>
                      <a:pPr marL="0" marR="0">
                        <a:lnSpc>
                          <a:spcPct val="107000"/>
                        </a:lnSpc>
                        <a:spcBef>
                          <a:spcPts val="0"/>
                        </a:spcBef>
                        <a:spcAft>
                          <a:spcPts val="0"/>
                        </a:spcAft>
                      </a:pPr>
                      <a:r>
                        <a:rPr lang="en-AU" sz="1100" dirty="0">
                          <a:effectLst/>
                        </a:rPr>
                        <a:t>Excess Reserves</a:t>
                      </a:r>
                      <a:endParaRPr lang="en-US" sz="1100" dirty="0">
                        <a:effectLst/>
                      </a:endParaRPr>
                    </a:p>
                    <a:p>
                      <a:pPr marL="0" marR="0">
                        <a:lnSpc>
                          <a:spcPct val="107000"/>
                        </a:lnSpc>
                        <a:spcBef>
                          <a:spcPts val="0"/>
                        </a:spcBef>
                        <a:spcAft>
                          <a:spcPts val="0"/>
                        </a:spcAft>
                      </a:pPr>
                      <a:r>
                        <a:rPr lang="en-AU" sz="1100" dirty="0">
                          <a:effectLst/>
                        </a:rPr>
                        <a:t>$1000</a:t>
                      </a:r>
                      <a:endParaRPr lang="en-US" sz="1100" dirty="0">
                        <a:effectLst/>
                      </a:endParaRPr>
                    </a:p>
                    <a:p>
                      <a:pPr marL="0" marR="0">
                        <a:lnSpc>
                          <a:spcPct val="107000"/>
                        </a:lnSpc>
                        <a:spcBef>
                          <a:spcPts val="0"/>
                        </a:spcBef>
                        <a:spcAft>
                          <a:spcPts val="0"/>
                        </a:spcAft>
                      </a:pPr>
                      <a:r>
                        <a:rPr lang="en-AU" sz="1100" dirty="0">
                          <a:effectLst/>
                        </a:rPr>
                        <a:t>Loans</a:t>
                      </a:r>
                      <a:endParaRPr lang="en-US" sz="1100" dirty="0">
                        <a:effectLst/>
                      </a:endParaRPr>
                    </a:p>
                    <a:p>
                      <a:pPr marL="0" marR="0">
                        <a:lnSpc>
                          <a:spcPct val="107000"/>
                        </a:lnSpc>
                        <a:spcBef>
                          <a:spcPts val="0"/>
                        </a:spcBef>
                        <a:spcAft>
                          <a:spcPts val="0"/>
                        </a:spcAft>
                      </a:pPr>
                      <a:r>
                        <a:rPr lang="en-AU" sz="1100" dirty="0">
                          <a:effectLst/>
                        </a:rPr>
                        <a:t>$7000</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538716990"/>
                  </a:ext>
                </a:extLst>
              </a:tr>
            </a:tbl>
          </a:graphicData>
        </a:graphic>
      </p:graphicFrame>
      <p:sp>
        <p:nvSpPr>
          <p:cNvPr id="5" name="Rectangle 4"/>
          <p:cNvSpPr/>
          <p:nvPr/>
        </p:nvSpPr>
        <p:spPr>
          <a:xfrm>
            <a:off x="5723262" y="-72469"/>
            <a:ext cx="2707280" cy="369332"/>
          </a:xfrm>
          <a:prstGeom prst="rect">
            <a:avLst/>
          </a:prstGeom>
        </p:spPr>
        <p:txBody>
          <a:bodyPr wrap="none">
            <a:spAutoFit/>
          </a:bodyPr>
          <a:lstStyle/>
          <a:p>
            <a:pPr lvl="0" eaLnBrk="0" fontAlgn="base" hangingPunct="0">
              <a:spcBef>
                <a:spcPct val="0"/>
              </a:spcBef>
              <a:spcAft>
                <a:spcPct val="0"/>
              </a:spcAft>
            </a:pPr>
            <a:r>
              <a:rPr lang="en-AU" altLang="en-US" dirty="0" smtClean="0">
                <a:latin typeface="Calibri" panose="020F0502020204030204" pitchFamily="34" charset="0"/>
                <a:ea typeface="DengXian" panose="02010600030101010101" pitchFamily="2" charset="-122"/>
                <a:cs typeface="Times New Roman" panose="02020603050405020304" pitchFamily="18" charset="0"/>
              </a:rPr>
              <a:t>United Bank Balance Sheet</a:t>
            </a:r>
            <a:endParaRPr kumimoji="0" lang="en-US" altLang="en-US" sz="11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6632098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893644" y="260124"/>
            <a:ext cx="6683089" cy="6225344"/>
          </a:xfrm>
          <a:prstGeom prst="rect">
            <a:avLst/>
          </a:prstGeom>
        </p:spPr>
      </p:pic>
    </p:spTree>
    <p:extLst>
      <p:ext uri="{BB962C8B-B14F-4D97-AF65-F5344CB8AC3E}">
        <p14:creationId xmlns:p14="http://schemas.microsoft.com/office/powerpoint/2010/main" val="31335494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AU" altLang="en-US" dirty="0" smtClean="0">
                <a:latin typeface="Calibri" panose="020F0502020204030204" pitchFamily="34" charset="0"/>
                <a:ea typeface="DengXian" panose="02010600030101010101" pitchFamily="2" charset="-122"/>
                <a:cs typeface="Times New Roman" panose="02020603050405020304" pitchFamily="18" charset="0"/>
              </a:rPr>
              <a:t>What is the total change in deposits in the banking system as a result of actions from part b)?</a:t>
            </a:r>
          </a:p>
          <a:p>
            <a:pPr lvl="0"/>
            <a:r>
              <a:rPr kumimoji="0" lang="en-AU" altLang="en-US" sz="1600" b="0" i="0" u="none" strike="noStrike" cap="none" normalizeH="0" baseline="0" dirty="0" smtClean="0">
                <a:ln>
                  <a:noFill/>
                </a:ln>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This question is also unclear because</a:t>
            </a:r>
            <a:r>
              <a:rPr kumimoji="0" lang="en-AU" altLang="en-US" sz="1600" b="0" i="0" u="none" strike="noStrike" cap="none" normalizeH="0" dirty="0" smtClean="0">
                <a:ln>
                  <a:noFill/>
                </a:ln>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 I meant the change from part a) and b) together. </a:t>
            </a:r>
          </a:p>
          <a:p>
            <a:r>
              <a:rPr lang="en-AU" altLang="en-US" sz="1600" dirty="0" smtClean="0">
                <a:solidFill>
                  <a:srgbClr val="FF0000"/>
                </a:solidFill>
                <a:latin typeface="Calibri" panose="020F0502020204030204" pitchFamily="34" charset="0"/>
                <a:ea typeface="DengXian" panose="02010600030101010101" pitchFamily="2" charset="-122"/>
                <a:cs typeface="Times New Roman" panose="02020603050405020304" pitchFamily="18" charset="0"/>
              </a:rPr>
              <a:t>Therefore change deposits = original deposit + change of loans in the system </a:t>
            </a:r>
            <a:r>
              <a:rPr lang="en-AU" altLang="en-US" sz="1600" baseline="0" dirty="0" smtClean="0">
                <a:solidFill>
                  <a:srgbClr val="FF0000"/>
                </a:solidFill>
                <a:latin typeface="Calibri" panose="020F0502020204030204" pitchFamily="34" charset="0"/>
                <a:ea typeface="DengXian" panose="02010600030101010101" pitchFamily="2" charset="-122"/>
                <a:cs typeface="Times New Roman" panose="02020603050405020304" pitchFamily="18" charset="0"/>
              </a:rPr>
              <a:t>(Remember,</a:t>
            </a:r>
            <a:r>
              <a:rPr lang="en-AU" altLang="en-US" sz="1600" dirty="0" smtClean="0">
                <a:solidFill>
                  <a:srgbClr val="FF0000"/>
                </a:solidFill>
                <a:latin typeface="Calibri" panose="020F0502020204030204" pitchFamily="34" charset="0"/>
                <a:ea typeface="DengXian" panose="02010600030101010101" pitchFamily="2" charset="-122"/>
                <a:cs typeface="Times New Roman" panose="02020603050405020304" pitchFamily="18" charset="0"/>
              </a:rPr>
              <a:t> that loans from one bank become deposits in the next bank)</a:t>
            </a:r>
            <a:endParaRPr kumimoji="0" lang="en-US" altLang="en-US" sz="1600" b="0" i="0" u="none" strike="noStrike" cap="none" normalizeH="0" baseline="0" dirty="0" smtClean="0">
              <a:ln>
                <a:noFill/>
              </a:ln>
              <a:solidFill>
                <a:srgbClr val="FF0000"/>
              </a:solidFill>
              <a:effectLst/>
            </a:endParaRPr>
          </a:p>
          <a:p>
            <a:pPr lvl="0"/>
            <a:r>
              <a:rPr kumimoji="0" lang="en-AU" altLang="en-US" sz="1600" b="0" i="0" u="none" strike="noStrike" cap="none" normalizeH="0" baseline="0" dirty="0" smtClean="0">
                <a:ln>
                  <a:noFill/>
                </a:ln>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a:t>
            </a:r>
            <a:r>
              <a:rPr kumimoji="0" lang="en-AU" altLang="en-US" sz="1600" b="0" i="0" u="none" strike="noStrike" cap="none" normalizeH="0" dirty="0" smtClean="0">
                <a:ln>
                  <a:noFill/>
                </a:ln>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 3000 + 2400 x MM = 15000</a:t>
            </a:r>
          </a:p>
          <a:p>
            <a:pPr lvl="0"/>
            <a:r>
              <a:rPr lang="en-AU" altLang="en-US" sz="1600" dirty="0" smtClean="0">
                <a:solidFill>
                  <a:srgbClr val="FF0000"/>
                </a:solidFill>
                <a:latin typeface="Calibri" panose="020F0502020204030204" pitchFamily="34" charset="0"/>
                <a:ea typeface="DengXian" panose="02010600030101010101" pitchFamily="2" charset="-122"/>
                <a:cs typeface="Times New Roman" panose="02020603050405020304" pitchFamily="18" charset="0"/>
              </a:rPr>
              <a:t>(I would have accepted other answers if you used this method of adding the original deposit + the change of loans)</a:t>
            </a:r>
          </a:p>
          <a:p>
            <a:pPr lvl="0"/>
            <a:endParaRPr kumimoji="0" lang="en-AU" altLang="en-US" sz="1600" b="0" i="0" u="none" strike="noStrike" cap="none" normalizeH="0" dirty="0" smtClean="0">
              <a:ln>
                <a:noFill/>
              </a:ln>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810170302"/>
              </p:ext>
            </p:extLst>
          </p:nvPr>
        </p:nvGraphicFramePr>
        <p:xfrm>
          <a:off x="5185930" y="228600"/>
          <a:ext cx="3981450" cy="1284605"/>
        </p:xfrm>
        <a:graphic>
          <a:graphicData uri="http://schemas.openxmlformats.org/drawingml/2006/table">
            <a:tbl>
              <a:tblPr firstRow="1" firstCol="1" bandRow="1">
                <a:tableStyleId>{5C22544A-7EE6-4342-B048-85BDC9FD1C3A}</a:tableStyleId>
              </a:tblPr>
              <a:tblGrid>
                <a:gridCol w="1990725">
                  <a:extLst>
                    <a:ext uri="{9D8B030D-6E8A-4147-A177-3AD203B41FA5}">
                      <a16:colId xmlns:a16="http://schemas.microsoft.com/office/drawing/2014/main" val="2177776020"/>
                    </a:ext>
                  </a:extLst>
                </a:gridCol>
                <a:gridCol w="1990725">
                  <a:extLst>
                    <a:ext uri="{9D8B030D-6E8A-4147-A177-3AD203B41FA5}">
                      <a16:colId xmlns:a16="http://schemas.microsoft.com/office/drawing/2014/main" val="2270623541"/>
                    </a:ext>
                  </a:extLst>
                </a:gridCol>
              </a:tblGrid>
              <a:tr h="208280">
                <a:tc>
                  <a:txBody>
                    <a:bodyPr/>
                    <a:lstStyle/>
                    <a:p>
                      <a:pPr marL="0" marR="0">
                        <a:lnSpc>
                          <a:spcPct val="107000"/>
                        </a:lnSpc>
                        <a:spcBef>
                          <a:spcPts val="0"/>
                        </a:spcBef>
                        <a:spcAft>
                          <a:spcPts val="0"/>
                        </a:spcAft>
                      </a:pPr>
                      <a:r>
                        <a:rPr lang="en-AU" sz="1100">
                          <a:effectLst/>
                        </a:rPr>
                        <a:t>Liabilities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1100">
                          <a:effectLst/>
                        </a:rPr>
                        <a:t>Assets</a:t>
                      </a:r>
                      <a:endParaRPr lang="en-US" sz="110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91174765"/>
                  </a:ext>
                </a:extLst>
              </a:tr>
              <a:tr h="405765">
                <a:tc>
                  <a:txBody>
                    <a:bodyPr/>
                    <a:lstStyle/>
                    <a:p>
                      <a:pPr marL="0" marR="0">
                        <a:lnSpc>
                          <a:spcPct val="107000"/>
                        </a:lnSpc>
                        <a:spcBef>
                          <a:spcPts val="0"/>
                        </a:spcBef>
                        <a:spcAft>
                          <a:spcPts val="0"/>
                        </a:spcAft>
                      </a:pPr>
                      <a:r>
                        <a:rPr lang="en-AU" sz="1100" dirty="0">
                          <a:effectLst/>
                        </a:rPr>
                        <a:t>Demand Deposits</a:t>
                      </a:r>
                      <a:endParaRPr lang="en-US" sz="1100" dirty="0">
                        <a:effectLst/>
                      </a:endParaRPr>
                    </a:p>
                    <a:p>
                      <a:pPr marL="0" marR="0">
                        <a:lnSpc>
                          <a:spcPct val="107000"/>
                        </a:lnSpc>
                        <a:spcBef>
                          <a:spcPts val="0"/>
                        </a:spcBef>
                        <a:spcAft>
                          <a:spcPts val="0"/>
                        </a:spcAft>
                      </a:pPr>
                      <a:r>
                        <a:rPr lang="en-AU" sz="1100" dirty="0">
                          <a:effectLst/>
                        </a:rPr>
                        <a:t>$10,000</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AU" sz="1100" dirty="0">
                          <a:effectLst/>
                        </a:rPr>
                        <a:t>Required Reserves</a:t>
                      </a:r>
                      <a:endParaRPr lang="en-US" sz="1100" dirty="0">
                        <a:effectLst/>
                      </a:endParaRPr>
                    </a:p>
                    <a:p>
                      <a:pPr marL="0" marR="0">
                        <a:lnSpc>
                          <a:spcPct val="107000"/>
                        </a:lnSpc>
                        <a:spcBef>
                          <a:spcPts val="0"/>
                        </a:spcBef>
                        <a:spcAft>
                          <a:spcPts val="0"/>
                        </a:spcAft>
                      </a:pPr>
                      <a:r>
                        <a:rPr lang="en-AU" sz="1100" dirty="0">
                          <a:effectLst/>
                        </a:rPr>
                        <a:t>$2000</a:t>
                      </a:r>
                      <a:endParaRPr lang="en-US" sz="1100" dirty="0">
                        <a:effectLst/>
                      </a:endParaRPr>
                    </a:p>
                    <a:p>
                      <a:pPr marL="0" marR="0">
                        <a:lnSpc>
                          <a:spcPct val="107000"/>
                        </a:lnSpc>
                        <a:spcBef>
                          <a:spcPts val="0"/>
                        </a:spcBef>
                        <a:spcAft>
                          <a:spcPts val="0"/>
                        </a:spcAft>
                      </a:pPr>
                      <a:r>
                        <a:rPr lang="en-AU" sz="1100" dirty="0">
                          <a:effectLst/>
                        </a:rPr>
                        <a:t>Excess Reserves</a:t>
                      </a:r>
                      <a:endParaRPr lang="en-US" sz="1100" dirty="0">
                        <a:effectLst/>
                      </a:endParaRPr>
                    </a:p>
                    <a:p>
                      <a:pPr marL="0" marR="0">
                        <a:lnSpc>
                          <a:spcPct val="107000"/>
                        </a:lnSpc>
                        <a:spcBef>
                          <a:spcPts val="0"/>
                        </a:spcBef>
                        <a:spcAft>
                          <a:spcPts val="0"/>
                        </a:spcAft>
                      </a:pPr>
                      <a:r>
                        <a:rPr lang="en-AU" sz="1100" dirty="0">
                          <a:effectLst/>
                        </a:rPr>
                        <a:t>$1000</a:t>
                      </a:r>
                      <a:endParaRPr lang="en-US" sz="1100" dirty="0">
                        <a:effectLst/>
                      </a:endParaRPr>
                    </a:p>
                    <a:p>
                      <a:pPr marL="0" marR="0">
                        <a:lnSpc>
                          <a:spcPct val="107000"/>
                        </a:lnSpc>
                        <a:spcBef>
                          <a:spcPts val="0"/>
                        </a:spcBef>
                        <a:spcAft>
                          <a:spcPts val="0"/>
                        </a:spcAft>
                      </a:pPr>
                      <a:r>
                        <a:rPr lang="en-AU" sz="1100" dirty="0">
                          <a:effectLst/>
                        </a:rPr>
                        <a:t>Loans</a:t>
                      </a:r>
                      <a:endParaRPr lang="en-US" sz="1100" dirty="0">
                        <a:effectLst/>
                      </a:endParaRPr>
                    </a:p>
                    <a:p>
                      <a:pPr marL="0" marR="0">
                        <a:lnSpc>
                          <a:spcPct val="107000"/>
                        </a:lnSpc>
                        <a:spcBef>
                          <a:spcPts val="0"/>
                        </a:spcBef>
                        <a:spcAft>
                          <a:spcPts val="0"/>
                        </a:spcAft>
                      </a:pPr>
                      <a:r>
                        <a:rPr lang="en-AU" sz="1100" dirty="0">
                          <a:effectLst/>
                        </a:rPr>
                        <a:t>$7000</a:t>
                      </a:r>
                      <a:endParaRPr lang="en-US" sz="1100" dirty="0">
                        <a:effectLst/>
                        <a:latin typeface="Calibri" panose="020F0502020204030204" pitchFamily="34" charset="0"/>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538716990"/>
                  </a:ext>
                </a:extLst>
              </a:tr>
            </a:tbl>
          </a:graphicData>
        </a:graphic>
      </p:graphicFrame>
      <p:sp>
        <p:nvSpPr>
          <p:cNvPr id="5" name="Rectangle 4"/>
          <p:cNvSpPr/>
          <p:nvPr/>
        </p:nvSpPr>
        <p:spPr>
          <a:xfrm>
            <a:off x="5723262" y="-72469"/>
            <a:ext cx="2707280" cy="369332"/>
          </a:xfrm>
          <a:prstGeom prst="rect">
            <a:avLst/>
          </a:prstGeom>
        </p:spPr>
        <p:txBody>
          <a:bodyPr wrap="none">
            <a:spAutoFit/>
          </a:bodyPr>
          <a:lstStyle/>
          <a:p>
            <a:pPr lvl="0" eaLnBrk="0" fontAlgn="base" hangingPunct="0">
              <a:spcBef>
                <a:spcPct val="0"/>
              </a:spcBef>
              <a:spcAft>
                <a:spcPct val="0"/>
              </a:spcAft>
            </a:pPr>
            <a:r>
              <a:rPr lang="en-AU" altLang="en-US" dirty="0" smtClean="0">
                <a:latin typeface="Calibri" panose="020F0502020204030204" pitchFamily="34" charset="0"/>
                <a:ea typeface="DengXian" panose="02010600030101010101" pitchFamily="2" charset="-122"/>
                <a:cs typeface="Times New Roman" panose="02020603050405020304" pitchFamily="18" charset="0"/>
              </a:rPr>
              <a:t>United Bank Balance Sheet</a:t>
            </a:r>
            <a:endParaRPr kumimoji="0" lang="en-US" altLang="en-US" sz="1100" b="0" i="0" u="none" strike="noStrike" cap="none" normalizeH="0" baseline="0" dirty="0" smtClean="0">
              <a:ln>
                <a:noFill/>
              </a:ln>
              <a:solidFill>
                <a:schemeClr val="tx1"/>
              </a:solidFill>
              <a:effectLst/>
            </a:endParaRPr>
          </a:p>
        </p:txBody>
      </p:sp>
      <p:pic>
        <p:nvPicPr>
          <p:cNvPr id="6" name="Picture 5"/>
          <p:cNvPicPr>
            <a:picLocks noChangeAspect="1"/>
          </p:cNvPicPr>
          <p:nvPr/>
        </p:nvPicPr>
        <p:blipFill>
          <a:blip r:embed="rId2"/>
          <a:stretch>
            <a:fillRect/>
          </a:stretch>
        </p:blipFill>
        <p:spPr>
          <a:xfrm>
            <a:off x="7884301" y="4495800"/>
            <a:ext cx="2584500" cy="2162423"/>
          </a:xfrm>
          <a:prstGeom prst="rect">
            <a:avLst/>
          </a:prstGeom>
        </p:spPr>
      </p:pic>
    </p:spTree>
    <p:extLst>
      <p:ext uri="{BB962C8B-B14F-4D97-AF65-F5344CB8AC3E}">
        <p14:creationId xmlns:p14="http://schemas.microsoft.com/office/powerpoint/2010/main" val="17038456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2573867" y="595829"/>
            <a:ext cx="7073668" cy="5918461"/>
          </a:xfrm>
          <a:prstGeom prst="rect">
            <a:avLst/>
          </a:prstGeom>
        </p:spPr>
      </p:pic>
    </p:spTree>
    <p:extLst>
      <p:ext uri="{BB962C8B-B14F-4D97-AF65-F5344CB8AC3E}">
        <p14:creationId xmlns:p14="http://schemas.microsoft.com/office/powerpoint/2010/main" val="13497180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AU" altLang="en-US" dirty="0" smtClean="0">
                <a:latin typeface="Calibri" panose="020F0502020204030204" pitchFamily="34" charset="0"/>
                <a:ea typeface="DengXian" panose="02010600030101010101" pitchFamily="2" charset="-122"/>
                <a:cs typeface="Times New Roman" panose="02020603050405020304" pitchFamily="18" charset="0"/>
              </a:rPr>
              <a:t>What is the total change in money supply as a result of a purchase of government securities by the Federal Reserve of $5000?</a:t>
            </a:r>
            <a:endParaRPr kumimoji="0" lang="en-AU" altLang="en-US" sz="4400" b="0" i="0" u="none" strike="noStrike" cap="none" normalizeH="0" baseline="0" dirty="0" smtClean="0">
              <a:ln>
                <a:noFill/>
              </a:ln>
              <a:solidFill>
                <a:schemeClr val="tx1"/>
              </a:solidFill>
              <a:effectLst/>
              <a:latin typeface="Arial" panose="020B0604020202020204" pitchFamily="34" charset="0"/>
            </a:endParaRPr>
          </a:p>
          <a:p>
            <a:r>
              <a:rPr lang="en-US" smtClean="0">
                <a:solidFill>
                  <a:srgbClr val="FF0000"/>
                </a:solidFill>
              </a:rPr>
              <a:t>Remember: Buy </a:t>
            </a:r>
            <a:r>
              <a:rPr lang="en-US" dirty="0" smtClean="0">
                <a:solidFill>
                  <a:srgbClr val="FF0000"/>
                </a:solidFill>
              </a:rPr>
              <a:t>big</a:t>
            </a:r>
          </a:p>
          <a:p>
            <a:r>
              <a:rPr lang="en-US" dirty="0" smtClean="0">
                <a:solidFill>
                  <a:srgbClr val="FF0000"/>
                </a:solidFill>
              </a:rPr>
              <a:t>Therefore when the Federal Reserve buys $5000 of bonds, this brings new money into the money supply. Therefore MS increases by $5000.</a:t>
            </a:r>
          </a:p>
          <a:p>
            <a:r>
              <a:rPr lang="en-US" dirty="0" smtClean="0">
                <a:solidFill>
                  <a:srgbClr val="FF0000"/>
                </a:solidFill>
              </a:rPr>
              <a:t>This money will then be </a:t>
            </a:r>
            <a:r>
              <a:rPr lang="en-US" dirty="0" err="1" smtClean="0">
                <a:solidFill>
                  <a:srgbClr val="FF0000"/>
                </a:solidFill>
              </a:rPr>
              <a:t>lended</a:t>
            </a:r>
            <a:r>
              <a:rPr lang="en-US" dirty="0" smtClean="0">
                <a:solidFill>
                  <a:srgbClr val="FF0000"/>
                </a:solidFill>
              </a:rPr>
              <a:t> through the banking system, creating more money also. </a:t>
            </a:r>
          </a:p>
          <a:p>
            <a:pPr lvl="1"/>
            <a:r>
              <a:rPr lang="en-US" dirty="0" smtClean="0">
                <a:solidFill>
                  <a:srgbClr val="FF0000"/>
                </a:solidFill>
              </a:rPr>
              <a:t>When the 5000 is deposited in the first bank, only 4000 (RRR = 0.2) will be able to loaned. Therefore change of loans in system = 4000 x 1/0.2 = 20,000.</a:t>
            </a:r>
          </a:p>
          <a:p>
            <a:r>
              <a:rPr lang="en-US" dirty="0" smtClean="0">
                <a:solidFill>
                  <a:srgbClr val="FF0000"/>
                </a:solidFill>
              </a:rPr>
              <a:t>Total change = original amount that wasn’t in MS + change of loans = 5000 + 20,000 = 25000</a:t>
            </a:r>
            <a:endParaRPr lang="en-US" dirty="0">
              <a:solidFill>
                <a:srgbClr val="FF0000"/>
              </a:solidFill>
            </a:endParaRPr>
          </a:p>
        </p:txBody>
      </p:sp>
    </p:spTree>
    <p:extLst>
      <p:ext uri="{BB962C8B-B14F-4D97-AF65-F5344CB8AC3E}">
        <p14:creationId xmlns:p14="http://schemas.microsoft.com/office/powerpoint/2010/main" val="33624874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2029079" y="261162"/>
            <a:ext cx="6437336" cy="5767105"/>
          </a:xfrm>
          <a:prstGeom prst="rect">
            <a:avLst/>
          </a:prstGeom>
        </p:spPr>
      </p:pic>
    </p:spTree>
    <p:extLst>
      <p:ext uri="{BB962C8B-B14F-4D97-AF65-F5344CB8AC3E}">
        <p14:creationId xmlns:p14="http://schemas.microsoft.com/office/powerpoint/2010/main" val="6482310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 S3</a:t>
            </a:r>
            <a:endParaRPr lang="en-US" dirty="0"/>
          </a:p>
        </p:txBody>
      </p:sp>
      <p:sp>
        <p:nvSpPr>
          <p:cNvPr id="3" name="Content Placeholder 2"/>
          <p:cNvSpPr>
            <a:spLocks noGrp="1"/>
          </p:cNvSpPr>
          <p:nvPr>
            <p:ph idx="1"/>
          </p:nvPr>
        </p:nvSpPr>
        <p:spPr>
          <a:xfrm>
            <a:off x="838200" y="1825625"/>
            <a:ext cx="4498571" cy="4351338"/>
          </a:xfrm>
        </p:spPr>
        <p:txBody>
          <a:bodyPr/>
          <a:lstStyle/>
          <a:p>
            <a:r>
              <a:rPr lang="en-US" dirty="0" smtClean="0"/>
              <a:t>Averages:</a:t>
            </a:r>
          </a:p>
          <a:p>
            <a:r>
              <a:rPr lang="en-US" dirty="0" smtClean="0"/>
              <a:t>Raw Score: 81.7 </a:t>
            </a:r>
          </a:p>
          <a:p>
            <a:pPr lvl="1"/>
            <a:r>
              <a:rPr lang="en-US" dirty="0" smtClean="0"/>
              <a:t>MC Average: 41.4/50</a:t>
            </a:r>
          </a:p>
          <a:p>
            <a:pPr lvl="1"/>
            <a:r>
              <a:rPr lang="en-US" dirty="0" smtClean="0"/>
              <a:t>FR Average: 23.8/30</a:t>
            </a:r>
          </a:p>
          <a:p>
            <a:r>
              <a:rPr lang="en-US" dirty="0" smtClean="0"/>
              <a:t>Curved Average: 90.1</a:t>
            </a:r>
          </a:p>
          <a:p>
            <a:pPr marL="0" indent="0">
              <a:buNone/>
            </a:pPr>
            <a:endParaRPr lang="en-US" dirty="0" smtClean="0"/>
          </a:p>
          <a:p>
            <a:endParaRPr lang="en-US" dirty="0"/>
          </a:p>
        </p:txBody>
      </p:sp>
      <p:sp>
        <p:nvSpPr>
          <p:cNvPr id="4" name="TextBox 3"/>
          <p:cNvSpPr txBox="1"/>
          <p:nvPr/>
        </p:nvSpPr>
        <p:spPr>
          <a:xfrm>
            <a:off x="5794545" y="809962"/>
            <a:ext cx="5652654" cy="2031325"/>
          </a:xfrm>
          <a:prstGeom prst="rect">
            <a:avLst/>
          </a:prstGeom>
          <a:solidFill>
            <a:schemeClr val="accent4">
              <a:lumMod val="20000"/>
              <a:lumOff val="80000"/>
            </a:schemeClr>
          </a:solidFill>
        </p:spPr>
        <p:txBody>
          <a:bodyPr wrap="square" rtlCol="0">
            <a:spAutoFit/>
          </a:bodyPr>
          <a:lstStyle/>
          <a:p>
            <a:r>
              <a:rPr lang="en-US" b="1" u="sng" dirty="0" smtClean="0"/>
              <a:t>AP Exam Discussion</a:t>
            </a:r>
          </a:p>
          <a:p>
            <a:pPr marL="285750" indent="-285750">
              <a:buFont typeface="Arial" panose="020B0604020202020204" pitchFamily="34" charset="0"/>
              <a:buChar char="•"/>
            </a:pPr>
            <a:r>
              <a:rPr lang="en-US" dirty="0" smtClean="0"/>
              <a:t>AP Exam questions are harder than the quizzes.</a:t>
            </a:r>
          </a:p>
          <a:p>
            <a:pPr marL="285750" indent="-285750">
              <a:buFont typeface="Arial" panose="020B0604020202020204" pitchFamily="34" charset="0"/>
              <a:buChar char="•"/>
            </a:pPr>
            <a:r>
              <a:rPr lang="en-US" dirty="0" smtClean="0"/>
              <a:t>The questions are not in order so your brain has to jump around – more difficult. </a:t>
            </a:r>
          </a:p>
          <a:p>
            <a:pPr marL="285750" indent="-285750">
              <a:buFont typeface="Arial" panose="020B0604020202020204" pitchFamily="34" charset="0"/>
              <a:buChar char="•"/>
            </a:pPr>
            <a:r>
              <a:rPr lang="en-US" dirty="0" smtClean="0"/>
              <a:t>You have to answer pretty quickly for the MC. </a:t>
            </a:r>
          </a:p>
          <a:p>
            <a:pPr marL="742950" lvl="1" indent="-285750">
              <a:buFont typeface="Arial" panose="020B0604020202020204" pitchFamily="34" charset="0"/>
              <a:buChar char="•"/>
            </a:pPr>
            <a:r>
              <a:rPr lang="en-US" dirty="0" smtClean="0"/>
              <a:t>The real AP exam has 60 questions in 70 minutes. </a:t>
            </a:r>
            <a:endParaRPr lang="en-US" dirty="0" smtClean="0"/>
          </a:p>
          <a:p>
            <a:endParaRPr lang="en-US" dirty="0" smtClean="0"/>
          </a:p>
        </p:txBody>
      </p:sp>
      <p:sp>
        <p:nvSpPr>
          <p:cNvPr id="5" name="TextBox 4"/>
          <p:cNvSpPr txBox="1"/>
          <p:nvPr/>
        </p:nvSpPr>
        <p:spPr>
          <a:xfrm>
            <a:off x="5394960" y="3258589"/>
            <a:ext cx="5958840" cy="2862322"/>
          </a:xfrm>
          <a:prstGeom prst="rect">
            <a:avLst/>
          </a:prstGeom>
          <a:solidFill>
            <a:schemeClr val="accent1">
              <a:lumMod val="20000"/>
              <a:lumOff val="80000"/>
            </a:schemeClr>
          </a:solidFill>
        </p:spPr>
        <p:txBody>
          <a:bodyPr wrap="square" rtlCol="0">
            <a:spAutoFit/>
          </a:bodyPr>
          <a:lstStyle/>
          <a:p>
            <a:r>
              <a:rPr lang="en-US" b="1" u="sng" dirty="0" smtClean="0"/>
              <a:t>Preparing for the AP Exam</a:t>
            </a:r>
          </a:p>
          <a:p>
            <a:pPr marL="285750" indent="-285750">
              <a:buFont typeface="Arial" panose="020B0604020202020204" pitchFamily="34" charset="0"/>
              <a:buChar char="•"/>
            </a:pPr>
            <a:r>
              <a:rPr lang="en-US" dirty="0" smtClean="0"/>
              <a:t>We have two more units to go which build a lot on previous units. </a:t>
            </a:r>
            <a:endParaRPr lang="en-US" dirty="0" smtClean="0"/>
          </a:p>
          <a:p>
            <a:pPr marL="285750" indent="-285750">
              <a:buFont typeface="Arial" panose="020B0604020202020204" pitchFamily="34" charset="0"/>
              <a:buChar char="•"/>
            </a:pPr>
            <a:r>
              <a:rPr lang="en-US" dirty="0" smtClean="0"/>
              <a:t>Essential</a:t>
            </a:r>
            <a:r>
              <a:rPr lang="en-US" dirty="0" smtClean="0"/>
              <a:t>!</a:t>
            </a:r>
          </a:p>
          <a:p>
            <a:pPr marL="742950" lvl="1" indent="-285750">
              <a:buFont typeface="Arial" panose="020B0604020202020204" pitchFamily="34" charset="0"/>
              <a:buChar char="•"/>
            </a:pPr>
            <a:r>
              <a:rPr lang="en-US" dirty="0" smtClean="0"/>
              <a:t>If you have weakness in anything from Unit 3, then you need to revise it. – you are unlikely to succeed in the rest of the </a:t>
            </a:r>
            <a:r>
              <a:rPr lang="en-US" dirty="0" smtClean="0"/>
              <a:t>course </a:t>
            </a:r>
            <a:r>
              <a:rPr lang="en-US" dirty="0" smtClean="0"/>
              <a:t>if you don’t master Unit 3</a:t>
            </a:r>
            <a:endParaRPr lang="en-US" dirty="0" smtClean="0"/>
          </a:p>
          <a:p>
            <a:pPr marL="285750" indent="-285750">
              <a:buFont typeface="Arial" panose="020B0604020202020204" pitchFamily="34" charset="0"/>
              <a:buChar char="•"/>
            </a:pPr>
            <a:r>
              <a:rPr lang="en-US" dirty="0" smtClean="0"/>
              <a:t>Important</a:t>
            </a:r>
          </a:p>
          <a:p>
            <a:pPr marL="742950" lvl="1" indent="-285750">
              <a:buFont typeface="Arial" panose="020B0604020202020204" pitchFamily="34" charset="0"/>
              <a:buChar char="•"/>
            </a:pPr>
            <a:r>
              <a:rPr lang="en-US" dirty="0" smtClean="0"/>
              <a:t>Make sure you understand </a:t>
            </a:r>
            <a:r>
              <a:rPr lang="en-US" dirty="0" smtClean="0"/>
              <a:t>Unit 4 as well. Monetary </a:t>
            </a:r>
            <a:r>
              <a:rPr lang="en-US" dirty="0" smtClean="0"/>
              <a:t>Policy and Money Markets especially</a:t>
            </a:r>
            <a:endParaRPr lang="en-US" dirty="0"/>
          </a:p>
        </p:txBody>
      </p:sp>
    </p:spTree>
    <p:extLst>
      <p:ext uri="{BB962C8B-B14F-4D97-AF65-F5344CB8AC3E}">
        <p14:creationId xmlns:p14="http://schemas.microsoft.com/office/powerpoint/2010/main" val="1687136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MC questions </a:t>
            </a:r>
          </a:p>
          <a:p>
            <a:r>
              <a:rPr lang="en-US" dirty="0" smtClean="0"/>
              <a:t>Full Explanation of FR is below, I will provide in group chat</a:t>
            </a:r>
            <a:endParaRPr lang="en-US" dirty="0"/>
          </a:p>
        </p:txBody>
      </p:sp>
    </p:spTree>
    <p:extLst>
      <p:ext uri="{BB962C8B-B14F-4D97-AF65-F5344CB8AC3E}">
        <p14:creationId xmlns:p14="http://schemas.microsoft.com/office/powerpoint/2010/main" val="1107959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Poorly Answered MC Questions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6</a:t>
            </a:r>
          </a:p>
          <a:p>
            <a:r>
              <a:rPr lang="en-US" dirty="0" smtClean="0"/>
              <a:t>11</a:t>
            </a:r>
          </a:p>
          <a:p>
            <a:r>
              <a:rPr lang="en-US" dirty="0" smtClean="0"/>
              <a:t>19</a:t>
            </a:r>
          </a:p>
          <a:p>
            <a:r>
              <a:rPr lang="en-US" dirty="0" smtClean="0"/>
              <a:t>20</a:t>
            </a:r>
          </a:p>
          <a:p>
            <a:r>
              <a:rPr lang="en-US" dirty="0" smtClean="0"/>
              <a:t>21</a:t>
            </a:r>
          </a:p>
          <a:p>
            <a:r>
              <a:rPr lang="en-US" dirty="0" smtClean="0"/>
              <a:t>22</a:t>
            </a:r>
          </a:p>
          <a:p>
            <a:r>
              <a:rPr lang="en-US" dirty="0" smtClean="0"/>
              <a:t>26</a:t>
            </a:r>
          </a:p>
          <a:p>
            <a:r>
              <a:rPr lang="en-US" dirty="0" smtClean="0"/>
              <a:t>31</a:t>
            </a:r>
          </a:p>
          <a:p>
            <a:r>
              <a:rPr lang="en-US" dirty="0" smtClean="0"/>
              <a:t>32</a:t>
            </a:r>
          </a:p>
          <a:p>
            <a:r>
              <a:rPr lang="en-US" dirty="0" smtClean="0"/>
              <a:t>43</a:t>
            </a:r>
          </a:p>
          <a:p>
            <a:r>
              <a:rPr lang="en-US" dirty="0" smtClean="0"/>
              <a:t>44</a:t>
            </a:r>
          </a:p>
          <a:p>
            <a:endParaRPr lang="en-US" dirty="0"/>
          </a:p>
        </p:txBody>
      </p:sp>
    </p:spTree>
    <p:extLst>
      <p:ext uri="{BB962C8B-B14F-4D97-AF65-F5344CB8AC3E}">
        <p14:creationId xmlns:p14="http://schemas.microsoft.com/office/powerpoint/2010/main" val="25753228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Response </a:t>
            </a:r>
            <a:endParaRPr lang="en-US" dirty="0"/>
          </a:p>
        </p:txBody>
      </p:sp>
      <p:sp>
        <p:nvSpPr>
          <p:cNvPr id="3" name="Content Placeholder 2"/>
          <p:cNvSpPr>
            <a:spLocks noGrp="1"/>
          </p:cNvSpPr>
          <p:nvPr>
            <p:ph idx="1"/>
          </p:nvPr>
        </p:nvSpPr>
        <p:spPr>
          <a:xfrm>
            <a:off x="615142" y="1587731"/>
            <a:ext cx="10738658" cy="4589232"/>
          </a:xfrm>
        </p:spPr>
        <p:txBody>
          <a:bodyPr>
            <a:normAutofit/>
          </a:bodyPr>
          <a:lstStyle/>
          <a:p>
            <a:r>
              <a:rPr lang="en-US" dirty="0" smtClean="0"/>
              <a:t>Give yourself more space on the paper!</a:t>
            </a:r>
          </a:p>
          <a:p>
            <a:pPr lvl="1"/>
            <a:r>
              <a:rPr lang="en-US" dirty="0" smtClean="0"/>
              <a:t>Annoying to grade.</a:t>
            </a:r>
          </a:p>
          <a:p>
            <a:pPr lvl="1"/>
            <a:r>
              <a:rPr lang="en-US" dirty="0" smtClean="0"/>
              <a:t>Restricts your thinking and slows you down.</a:t>
            </a:r>
          </a:p>
          <a:p>
            <a:pPr lvl="2"/>
            <a:r>
              <a:rPr lang="en-US" dirty="0" smtClean="0"/>
              <a:t>Leads to incomplete answers, unclear graphs etc. </a:t>
            </a:r>
          </a:p>
          <a:p>
            <a:r>
              <a:rPr lang="en-US" dirty="0" smtClean="0"/>
              <a:t>When the question says ‘Explain’ you have to give a reasonable explanation of the causes of certain events. </a:t>
            </a:r>
          </a:p>
          <a:p>
            <a:pPr lvl="1"/>
            <a:r>
              <a:rPr lang="en-US" dirty="0" smtClean="0"/>
              <a:t>Don’t just say SRAS will shift to the left. Explain why it shifts. </a:t>
            </a:r>
          </a:p>
          <a:p>
            <a:pPr lvl="1"/>
            <a:r>
              <a:rPr lang="en-US" dirty="0" smtClean="0"/>
              <a:t>Don’t just say increase of tax, explain why the tax increases.</a:t>
            </a:r>
          </a:p>
        </p:txBody>
      </p:sp>
    </p:spTree>
    <p:extLst>
      <p:ext uri="{BB962C8B-B14F-4D97-AF65-F5344CB8AC3E}">
        <p14:creationId xmlns:p14="http://schemas.microsoft.com/office/powerpoint/2010/main" val="25228059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 Question 1</a:t>
            </a:r>
            <a:endParaRPr lang="en-US" dirty="0"/>
          </a:p>
        </p:txBody>
      </p:sp>
      <p:sp>
        <p:nvSpPr>
          <p:cNvPr id="3" name="Content Placeholder 2"/>
          <p:cNvSpPr>
            <a:spLocks noGrp="1"/>
          </p:cNvSpPr>
          <p:nvPr>
            <p:ph idx="1"/>
          </p:nvPr>
        </p:nvSpPr>
        <p:spPr/>
        <p:txBody>
          <a:bodyPr>
            <a:normAutofit fontScale="85000" lnSpcReduction="20000"/>
          </a:bodyPr>
          <a:lstStyle/>
          <a:p>
            <a:pPr lvl="0"/>
            <a:r>
              <a:rPr lang="en-AU" b="1" dirty="0"/>
              <a:t>The economy of </a:t>
            </a:r>
            <a:r>
              <a:rPr lang="en-AU" b="1" dirty="0" err="1"/>
              <a:t>Zarland</a:t>
            </a:r>
            <a:r>
              <a:rPr lang="en-AU" b="1" dirty="0"/>
              <a:t> is operating below the full-employment level of output with a balanced budget.</a:t>
            </a:r>
            <a:endParaRPr lang="en-US" dirty="0"/>
          </a:p>
          <a:p>
            <a:r>
              <a:rPr lang="en-AU" dirty="0"/>
              <a:t>(a) Draw a correctly labeled graph of short-run aggregate supply, long-run aggregate supply, and aggregate demand, and show each of the following. (5 marks)</a:t>
            </a:r>
            <a:endParaRPr lang="en-US" dirty="0"/>
          </a:p>
          <a:p>
            <a:pPr lvl="1"/>
            <a:r>
              <a:rPr lang="en-AU" dirty="0"/>
              <a:t>(</a:t>
            </a:r>
            <a:r>
              <a:rPr lang="en-AU" dirty="0" err="1"/>
              <a:t>i</a:t>
            </a:r>
            <a:r>
              <a:rPr lang="en-AU" dirty="0"/>
              <a:t>) The country’s current equilibrium output and price level, labeled Y1 and PL1, respectively</a:t>
            </a:r>
            <a:endParaRPr lang="en-US" dirty="0"/>
          </a:p>
          <a:p>
            <a:pPr lvl="1"/>
            <a:r>
              <a:rPr lang="en-AU" dirty="0"/>
              <a:t>(ii) The full-employment output, labeled </a:t>
            </a:r>
            <a:r>
              <a:rPr lang="en-AU" dirty="0" err="1"/>
              <a:t>Yf</a:t>
            </a:r>
            <a:endParaRPr lang="en-US" dirty="0"/>
          </a:p>
          <a:p>
            <a:r>
              <a:rPr lang="en-AU" dirty="0"/>
              <a:t>(b) If </a:t>
            </a:r>
            <a:r>
              <a:rPr lang="en-AU" dirty="0" err="1"/>
              <a:t>Zarland</a:t>
            </a:r>
            <a:r>
              <a:rPr lang="en-AU" dirty="0"/>
              <a:t> increases government expenditures and taxes by equal amounts, can aggregate demand increase? Explain. (1.5 marks)</a:t>
            </a:r>
            <a:endParaRPr lang="en-US" dirty="0"/>
          </a:p>
          <a:p>
            <a:r>
              <a:rPr lang="en-AU" dirty="0"/>
              <a:t>(c) If </a:t>
            </a:r>
            <a:r>
              <a:rPr lang="en-AU" dirty="0" err="1"/>
              <a:t>Zarland</a:t>
            </a:r>
            <a:r>
              <a:rPr lang="en-AU" dirty="0"/>
              <a:t> decides to pursue an expansionary monetary policy, what open-market operation should the central bank undertake? (1.5 marks)</a:t>
            </a:r>
            <a:endParaRPr lang="en-US" dirty="0"/>
          </a:p>
          <a:p>
            <a:r>
              <a:rPr lang="en-AU" dirty="0"/>
              <a:t>(d) Using a correctly labeled graph of the money market, show the short-run effect of the open-market operation you identified in part (c) on the interest rate. (2 marks)</a:t>
            </a:r>
            <a:endParaRPr lang="en-US" dirty="0"/>
          </a:p>
          <a:p>
            <a:endParaRPr lang="en-US" dirty="0"/>
          </a:p>
        </p:txBody>
      </p:sp>
    </p:spTree>
    <p:extLst>
      <p:ext uri="{BB962C8B-B14F-4D97-AF65-F5344CB8AC3E}">
        <p14:creationId xmlns:p14="http://schemas.microsoft.com/office/powerpoint/2010/main" val="34505246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90698"/>
            <a:ext cx="10515600" cy="5786265"/>
          </a:xfrm>
        </p:spPr>
        <p:txBody>
          <a:bodyPr/>
          <a:lstStyle/>
          <a:p>
            <a:r>
              <a:rPr lang="en-AU" dirty="0" smtClean="0"/>
              <a:t>(a) Draw a correctly labeled graph of short-run aggregate supply, long-run aggregate supply, and aggregate demand, and show each of the following. (5 marks)</a:t>
            </a:r>
            <a:endParaRPr lang="en-US" dirty="0" smtClean="0"/>
          </a:p>
          <a:p>
            <a:pPr lvl="1"/>
            <a:r>
              <a:rPr lang="en-AU" dirty="0" smtClean="0"/>
              <a:t>(</a:t>
            </a:r>
            <a:r>
              <a:rPr lang="en-AU" dirty="0" err="1" smtClean="0"/>
              <a:t>i</a:t>
            </a:r>
            <a:r>
              <a:rPr lang="en-AU" dirty="0" smtClean="0"/>
              <a:t>) The country’s current equilibrium output and price level, labeled Y1 and PL1, respectively</a:t>
            </a:r>
            <a:endParaRPr lang="en-US" dirty="0" smtClean="0"/>
          </a:p>
          <a:p>
            <a:pPr lvl="1"/>
            <a:r>
              <a:rPr lang="en-AU" dirty="0" smtClean="0"/>
              <a:t>(ii) The full-employment output, labeled </a:t>
            </a:r>
            <a:r>
              <a:rPr lang="en-AU" dirty="0" err="1" smtClean="0"/>
              <a:t>Yf</a:t>
            </a:r>
            <a:endParaRPr lang="en-US" dirty="0" smtClean="0"/>
          </a:p>
          <a:p>
            <a:endParaRPr lang="en-US" dirty="0"/>
          </a:p>
        </p:txBody>
      </p:sp>
      <p:pic>
        <p:nvPicPr>
          <p:cNvPr id="2" name="Picture 1"/>
          <p:cNvPicPr>
            <a:picLocks noChangeAspect="1"/>
          </p:cNvPicPr>
          <p:nvPr/>
        </p:nvPicPr>
        <p:blipFill>
          <a:blip r:embed="rId2"/>
          <a:stretch>
            <a:fillRect/>
          </a:stretch>
        </p:blipFill>
        <p:spPr>
          <a:xfrm>
            <a:off x="2311144" y="3102323"/>
            <a:ext cx="4623056" cy="3286704"/>
          </a:xfrm>
          <a:prstGeom prst="rect">
            <a:avLst/>
          </a:prstGeom>
        </p:spPr>
      </p:pic>
    </p:spTree>
    <p:extLst>
      <p:ext uri="{BB962C8B-B14F-4D97-AF65-F5344CB8AC3E}">
        <p14:creationId xmlns:p14="http://schemas.microsoft.com/office/powerpoint/2010/main" val="464576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AU" dirty="0" smtClean="0"/>
              <a:t>(b) If </a:t>
            </a:r>
            <a:r>
              <a:rPr lang="en-AU" dirty="0" err="1" smtClean="0"/>
              <a:t>Zarland</a:t>
            </a:r>
            <a:r>
              <a:rPr lang="en-AU" dirty="0" smtClean="0"/>
              <a:t> increases government expenditures and taxes by equal amounts, can aggregate demand increase? Explain. (1.5 marks)</a:t>
            </a:r>
            <a:endParaRPr lang="en-US" dirty="0" smtClean="0"/>
          </a:p>
          <a:p>
            <a:r>
              <a:rPr lang="en-US" dirty="0" smtClean="0">
                <a:solidFill>
                  <a:srgbClr val="FF0000"/>
                </a:solidFill>
              </a:rPr>
              <a:t>Yes, because government spending has the normal spending multiplier (1/MPS) which is larger than the effect of tax which has the tax multiplier (-MPC/MPS).</a:t>
            </a:r>
            <a:endParaRPr lang="en-US" dirty="0">
              <a:solidFill>
                <a:srgbClr val="FF0000"/>
              </a:solidFill>
            </a:endParaRPr>
          </a:p>
        </p:txBody>
      </p:sp>
    </p:spTree>
    <p:extLst>
      <p:ext uri="{BB962C8B-B14F-4D97-AF65-F5344CB8AC3E}">
        <p14:creationId xmlns:p14="http://schemas.microsoft.com/office/powerpoint/2010/main" val="214913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3503</TotalTime>
  <Words>2020</Words>
  <Application>Microsoft Office PowerPoint</Application>
  <PresentationFormat>Widescreen</PresentationFormat>
  <Paragraphs>188</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DengXian</vt:lpstr>
      <vt:lpstr>Arial</vt:lpstr>
      <vt:lpstr>Calibri</vt:lpstr>
      <vt:lpstr>Calibri Light</vt:lpstr>
      <vt:lpstr>Times New Roman</vt:lpstr>
      <vt:lpstr>Office Theme</vt:lpstr>
      <vt:lpstr>AP Macro Final Exam</vt:lpstr>
      <vt:lpstr>Statistics S1</vt:lpstr>
      <vt:lpstr>Statistics S3</vt:lpstr>
      <vt:lpstr>PowerPoint Presentation</vt:lpstr>
      <vt:lpstr>Poorly Answered MC Questions</vt:lpstr>
      <vt:lpstr>Free Response </vt:lpstr>
      <vt:lpstr>FR Question 1</vt:lpstr>
      <vt:lpstr>PowerPoint Presentation</vt:lpstr>
      <vt:lpstr>PowerPoint Presentation</vt:lpstr>
      <vt:lpstr>PowerPoint Presentation</vt:lpstr>
      <vt:lpstr>PowerPoint Presentation</vt:lpstr>
      <vt:lpstr>FR Question 2</vt:lpstr>
      <vt:lpstr>PowerPoint Presentation</vt:lpstr>
      <vt:lpstr>PowerPoint Presentation</vt:lpstr>
      <vt:lpstr>PowerPoint Presentation</vt:lpstr>
      <vt:lpstr>PowerPoint Presentation</vt:lpstr>
      <vt:lpstr>PowerPoint Presentation</vt:lpstr>
      <vt:lpstr>PowerPoint Presentation</vt:lpstr>
      <vt:lpstr>FR Question 3</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dc:creator>
  <cp:lastModifiedBy>David</cp:lastModifiedBy>
  <cp:revision>23</cp:revision>
  <dcterms:created xsi:type="dcterms:W3CDTF">2023-01-08T16:10:42Z</dcterms:created>
  <dcterms:modified xsi:type="dcterms:W3CDTF">2023-01-11T05:15:08Z</dcterms:modified>
</cp:coreProperties>
</file>